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4" r:id="rId1"/>
  </p:sldMasterIdLst>
  <p:notesMasterIdLst>
    <p:notesMasterId r:id="rId33"/>
  </p:notesMasterIdLst>
  <p:sldIdLst>
    <p:sldId id="297" r:id="rId2"/>
    <p:sldId id="296" r:id="rId3"/>
    <p:sldId id="260" r:id="rId4"/>
    <p:sldId id="278" r:id="rId5"/>
    <p:sldId id="270" r:id="rId6"/>
    <p:sldId id="273" r:id="rId7"/>
    <p:sldId id="277" r:id="rId8"/>
    <p:sldId id="274" r:id="rId9"/>
    <p:sldId id="276" r:id="rId10"/>
    <p:sldId id="256" r:id="rId11"/>
    <p:sldId id="269" r:id="rId12"/>
    <p:sldId id="263" r:id="rId13"/>
    <p:sldId id="264" r:id="rId14"/>
    <p:sldId id="262" r:id="rId15"/>
    <p:sldId id="259" r:id="rId16"/>
    <p:sldId id="299" r:id="rId17"/>
    <p:sldId id="265" r:id="rId18"/>
    <p:sldId id="279" r:id="rId19"/>
    <p:sldId id="286" r:id="rId20"/>
    <p:sldId id="287" r:id="rId21"/>
    <p:sldId id="288" r:id="rId22"/>
    <p:sldId id="289" r:id="rId23"/>
    <p:sldId id="290" r:id="rId24"/>
    <p:sldId id="291" r:id="rId25"/>
    <p:sldId id="292" r:id="rId26"/>
    <p:sldId id="293" r:id="rId27"/>
    <p:sldId id="280" r:id="rId28"/>
    <p:sldId id="282" r:id="rId29"/>
    <p:sldId id="283" r:id="rId30"/>
    <p:sldId id="285" r:id="rId31"/>
    <p:sldId id="284"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84D08"/>
  </p:clrMru>
</p:presentationPr>
</file>

<file path=ppt/tableStyles.xml><?xml version="1.0" encoding="utf-8"?>
<a:tblStyleLst xmlns:a="http://schemas.openxmlformats.org/drawingml/2006/main" def="{5C22544A-7EE6-4342-B048-85BDC9FD1C3A}">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نمط ذو سمات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نمط ذو سمات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2714" autoAdjust="0"/>
  </p:normalViewPr>
  <p:slideViewPr>
    <p:cSldViewPr>
      <p:cViewPr varScale="1">
        <p:scale>
          <a:sx n="86" d="100"/>
          <a:sy n="86" d="100"/>
        </p:scale>
        <p:origin x="-109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995A7EB-FF96-4DC7-BEE0-8E4A164279E1}" type="datetimeFigureOut">
              <a:rPr lang="ar-SA" smtClean="0"/>
              <a:pPr/>
              <a:t>06/04/31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FFB6509-4070-4E43-BE33-F8CF5CA1A434}"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CA64EBC-5DFF-4356-A297-D4DCBE318101}" type="slidenum">
              <a:rPr lang="ar-SA" smtClean="0"/>
              <a:pPr/>
              <a:t>2</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11</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12</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13</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14</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15</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5A2643-8B0E-4177-B23C-1A4EE66CCB84}" type="slidenum">
              <a:rPr lang="ar-SA"/>
              <a:pPr/>
              <a:t>16</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17</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18</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19</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20</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3</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21</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22</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23</a:t>
            </a:fld>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24</a:t>
            </a:fld>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25</a:t>
            </a:fld>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26</a:t>
            </a:fld>
            <a:endParaRPr 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27</a:t>
            </a:fld>
            <a:endParaRPr 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28</a:t>
            </a:fld>
            <a:endParaRPr 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29</a:t>
            </a:fld>
            <a:endParaRPr 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30</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4</a:t>
            </a:fld>
            <a:endParaRPr 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31</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5</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6</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7</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8</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9</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FFB6509-4070-4E43-BE33-F8CF5CA1A434}" type="slidenum">
              <a:rPr lang="ar-SA" smtClean="0"/>
              <a:pPr/>
              <a:t>10</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EF27DE5A-1F02-463B-80E3-354F657FB75E}" type="datetimeFigureOut">
              <a:rPr lang="ar-SA" smtClean="0"/>
              <a:pPr/>
              <a:t>06/04/31</a:t>
            </a:fld>
            <a:endParaRPr lang="ar-SA"/>
          </a:p>
        </p:txBody>
      </p:sp>
      <p:sp>
        <p:nvSpPr>
          <p:cNvPr id="2" name="عنصر نائب للتذييل 1"/>
          <p:cNvSpPr>
            <a:spLocks noGrp="1"/>
          </p:cNvSpPr>
          <p:nvPr>
            <p:ph type="ftr" sz="quarter" idx="11"/>
          </p:nvPr>
        </p:nvSpPr>
        <p:spPr/>
        <p:txBody>
          <a:bodyPr/>
          <a:lstStyle/>
          <a:p>
            <a:endParaRPr lang="ar-SA"/>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7AF5A18B-4F19-4C1A-AD1F-BEBE2392C4CA}" type="slidenum">
              <a:rPr lang="ar-SA" smtClean="0"/>
              <a:pPr/>
              <a:t>‹#›</a:t>
            </a:fld>
            <a:endParaRPr lang="ar-SA"/>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F27DE5A-1F02-463B-80E3-354F657FB75E}" type="datetimeFigureOut">
              <a:rPr lang="ar-SA" smtClean="0"/>
              <a:pPr/>
              <a:t>06/04/31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AF5A18B-4F19-4C1A-AD1F-BEBE2392C4CA}" type="slidenum">
              <a:rPr lang="ar-SA" smtClean="0"/>
              <a:pPr/>
              <a:t>‹#›</a:t>
            </a:fld>
            <a:endParaRPr lang="ar-SA"/>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F27DE5A-1F02-463B-80E3-354F657FB75E}" type="datetimeFigureOut">
              <a:rPr lang="ar-SA" smtClean="0"/>
              <a:pPr/>
              <a:t>06/04/31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AF5A18B-4F19-4C1A-AD1F-BEBE2392C4CA}" type="slidenum">
              <a:rPr lang="ar-SA" smtClean="0"/>
              <a:pPr/>
              <a:t>‹#›</a:t>
            </a:fld>
            <a:endParaRPr lang="ar-SA"/>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EF27DE5A-1F02-463B-80E3-354F657FB75E}" type="datetimeFigureOut">
              <a:rPr lang="ar-SA" smtClean="0"/>
              <a:pPr/>
              <a:t>06/04/31</a:t>
            </a:fld>
            <a:endParaRPr lang="ar-SA"/>
          </a:p>
        </p:txBody>
      </p:sp>
      <p:sp>
        <p:nvSpPr>
          <p:cNvPr id="19" name="عنصر نائب للتذييل 18"/>
          <p:cNvSpPr>
            <a:spLocks noGrp="1"/>
          </p:cNvSpPr>
          <p:nvPr>
            <p:ph type="ftr" sz="quarter" idx="11"/>
          </p:nvPr>
        </p:nvSpPr>
        <p:spPr>
          <a:xfrm>
            <a:off x="3581400" y="76200"/>
            <a:ext cx="2895600" cy="288925"/>
          </a:xfrm>
        </p:spPr>
        <p:txBody>
          <a:bodyPr/>
          <a:lstStyle/>
          <a:p>
            <a:endParaRPr lang="ar-SA"/>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7AF5A18B-4F19-4C1A-AD1F-BEBE2392C4CA}" type="slidenum">
              <a:rPr lang="ar-SA" smtClean="0"/>
              <a:pPr/>
              <a:t>‹#›</a:t>
            </a:fld>
            <a:endParaRPr lang="ar-SA"/>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EF27DE5A-1F02-463B-80E3-354F657FB75E}" type="datetimeFigureOut">
              <a:rPr lang="ar-SA" smtClean="0"/>
              <a:pPr/>
              <a:t>06/04/31</a:t>
            </a:fld>
            <a:endParaRPr lang="ar-SA"/>
          </a:p>
        </p:txBody>
      </p:sp>
      <p:sp>
        <p:nvSpPr>
          <p:cNvPr id="11" name="عنصر نائب للتذييل 10"/>
          <p:cNvSpPr>
            <a:spLocks noGrp="1"/>
          </p:cNvSpPr>
          <p:nvPr>
            <p:ph type="ftr" sz="quarter" idx="11"/>
          </p:nvPr>
        </p:nvSpPr>
        <p:spPr/>
        <p:txBody>
          <a:bodyPr/>
          <a:lstStyle/>
          <a:p>
            <a:endParaRPr lang="ar-SA"/>
          </a:p>
        </p:txBody>
      </p:sp>
      <p:sp>
        <p:nvSpPr>
          <p:cNvPr id="16" name="عنصر نائب لرقم الشريحة 15"/>
          <p:cNvSpPr>
            <a:spLocks noGrp="1"/>
          </p:cNvSpPr>
          <p:nvPr>
            <p:ph type="sldNum" sz="quarter" idx="12"/>
          </p:nvPr>
        </p:nvSpPr>
        <p:spPr/>
        <p:txBody>
          <a:bodyPr/>
          <a:lstStyle/>
          <a:p>
            <a:fld id="{7AF5A18B-4F19-4C1A-AD1F-BEBE2392C4CA}" type="slidenum">
              <a:rPr lang="ar-SA" smtClean="0"/>
              <a:pPr/>
              <a:t>‹#›</a:t>
            </a:fld>
            <a:endParaRPr lang="ar-SA"/>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EF27DE5A-1F02-463B-80E3-354F657FB75E}" type="datetimeFigureOut">
              <a:rPr lang="ar-SA" smtClean="0"/>
              <a:pPr/>
              <a:t>06/04/31</a:t>
            </a:fld>
            <a:endParaRPr lang="ar-SA"/>
          </a:p>
        </p:txBody>
      </p:sp>
      <p:sp>
        <p:nvSpPr>
          <p:cNvPr id="10" name="عنصر نائب للتذييل 9"/>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7AF5A18B-4F19-4C1A-AD1F-BEBE2392C4CA}" type="slidenum">
              <a:rPr lang="ar-SA" smtClean="0"/>
              <a:pPr/>
              <a:t>‹#›</a:t>
            </a:fld>
            <a:endParaRPr lang="ar-SA"/>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EF27DE5A-1F02-463B-80E3-354F657FB75E}" type="datetimeFigureOut">
              <a:rPr lang="ar-SA" smtClean="0"/>
              <a:pPr/>
              <a:t>06/04/31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229600" y="6477000"/>
            <a:ext cx="762000" cy="246888"/>
          </a:xfrm>
        </p:spPr>
        <p:txBody>
          <a:bodyPr/>
          <a:lstStyle/>
          <a:p>
            <a:fld id="{7AF5A18B-4F19-4C1A-AD1F-BEBE2392C4CA}" type="slidenum">
              <a:rPr lang="ar-SA" smtClean="0"/>
              <a:pPr/>
              <a:t>‹#›</a:t>
            </a:fld>
            <a:endParaRPr lang="ar-SA"/>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EF27DE5A-1F02-463B-80E3-354F657FB75E}" type="datetimeFigureOut">
              <a:rPr lang="ar-SA" smtClean="0"/>
              <a:pPr/>
              <a:t>06/04/31</a:t>
            </a:fld>
            <a:endParaRPr lang="ar-SA"/>
          </a:p>
        </p:txBody>
      </p:sp>
      <p:sp>
        <p:nvSpPr>
          <p:cNvPr id="21" name="عنصر نائب للتذييل 20"/>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AF5A18B-4F19-4C1A-AD1F-BEBE2392C4CA}" type="slidenum">
              <a:rPr lang="ar-SA" smtClean="0"/>
              <a:pPr/>
              <a:t>‹#›</a:t>
            </a:fld>
            <a:endParaRPr lang="ar-SA"/>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EF27DE5A-1F02-463B-80E3-354F657FB75E}" type="datetimeFigureOut">
              <a:rPr lang="ar-SA" smtClean="0"/>
              <a:pPr/>
              <a:t>06/04/31</a:t>
            </a:fld>
            <a:endParaRPr lang="ar-SA"/>
          </a:p>
        </p:txBody>
      </p:sp>
      <p:sp>
        <p:nvSpPr>
          <p:cNvPr id="24" name="عنصر نائب للتذييل 23"/>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AF5A18B-4F19-4C1A-AD1F-BEBE2392C4CA}" type="slidenum">
              <a:rPr lang="ar-SA" smtClean="0"/>
              <a:pPr/>
              <a:t>‹#›</a:t>
            </a:fld>
            <a:endParaRPr lang="ar-SA"/>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EF27DE5A-1F02-463B-80E3-354F657FB75E}" type="datetimeFigureOut">
              <a:rPr lang="ar-SA" smtClean="0"/>
              <a:pPr/>
              <a:t>06/04/31</a:t>
            </a:fld>
            <a:endParaRPr lang="ar-SA"/>
          </a:p>
        </p:txBody>
      </p:sp>
      <p:sp>
        <p:nvSpPr>
          <p:cNvPr id="29" name="عنصر نائب للتذييل 28"/>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AF5A18B-4F19-4C1A-AD1F-BEBE2392C4CA}" type="slidenum">
              <a:rPr lang="ar-SA" smtClean="0"/>
              <a:pPr/>
              <a:t>‹#›</a:t>
            </a:fld>
            <a:endParaRPr lang="ar-SA"/>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EF27DE5A-1F02-463B-80E3-354F657FB75E}" type="datetimeFigureOut">
              <a:rPr lang="ar-SA" smtClean="0"/>
              <a:pPr/>
              <a:t>06/04/31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7AF5A18B-4F19-4C1A-AD1F-BEBE2392C4CA}" type="slidenum">
              <a:rPr lang="ar-SA" smtClean="0"/>
              <a:pPr/>
              <a:t>‹#›</a:t>
            </a:fld>
            <a:endParaRPr lang="ar-SA"/>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F27DE5A-1F02-463B-80E3-354F657FB75E}" type="datetimeFigureOut">
              <a:rPr lang="ar-SA" smtClean="0"/>
              <a:pPr/>
              <a:t>06/04/31</a:t>
            </a:fld>
            <a:endParaRPr lang="ar-SA"/>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SA"/>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AF5A18B-4F19-4C1A-AD1F-BEBE2392C4CA}" type="slidenum">
              <a:rPr lang="ar-SA" smtClean="0"/>
              <a:pPr/>
              <a:t>‹#›</a:t>
            </a:fld>
            <a:endParaRPr lang="ar-SA"/>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newsflash/>
  </p:transition>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File:Frank_Norris.jpg" TargetMode="External"/><Relationship Id="rId3" Type="http://schemas.openxmlformats.org/officeDocument/2006/relationships/hyperlink" Target="http://en.wikipedia.org/wiki/San_Francisco" TargetMode="External"/><Relationship Id="rId7" Type="http://schemas.openxmlformats.org/officeDocument/2006/relationships/hyperlink" Target="http://en.wikipedia.org/wiki/Nationalit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en.wikipedia.org/wiki/Employment" TargetMode="External"/><Relationship Id="rId5" Type="http://schemas.openxmlformats.org/officeDocument/2006/relationships/hyperlink" Target="http://en.wikipedia.org/wiki/Pen_name" TargetMode="External"/><Relationship Id="rId10" Type="http://schemas.openxmlformats.org/officeDocument/2006/relationships/image" Target="../media/image10.gif"/><Relationship Id="rId4" Type="http://schemas.openxmlformats.org/officeDocument/2006/relationships/hyperlink" Target="http://en.wikipedia.org/wiki/California" TargetMode="External"/><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Cephalopod" TargetMode="External"/><Relationship Id="rId3" Type="http://schemas.openxmlformats.org/officeDocument/2006/relationships/hyperlink" Target="http://en.wikipedia.org/wiki/File:Octopus2.jpg" TargetMode="External"/><Relationship Id="rId7" Type="http://schemas.openxmlformats.org/officeDocument/2006/relationships/hyperlink" Target="http://en.wikipedia.org/wiki/Mollus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en.wikipedia.org/wiki/Animal" TargetMode="External"/><Relationship Id="rId11" Type="http://schemas.openxmlformats.org/officeDocument/2006/relationships/image" Target="../media/image10.gif"/><Relationship Id="rId5" Type="http://schemas.openxmlformats.org/officeDocument/2006/relationships/hyperlink" Target="http://en.wikipedia.org/wiki/Biological_classification" TargetMode="External"/><Relationship Id="rId10" Type="http://schemas.openxmlformats.org/officeDocument/2006/relationships/hyperlink" Target="http://en.wikipedia.org/wiki/Octopodiformes" TargetMode="External"/><Relationship Id="rId4" Type="http://schemas.openxmlformats.org/officeDocument/2006/relationships/image" Target="../media/image13.jpeg"/><Relationship Id="rId9" Type="http://schemas.openxmlformats.org/officeDocument/2006/relationships/hyperlink" Target="http://en.wikipedia.org/wiki/Coleoide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JackLondon02.jpe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17.jpeg"/><Relationship Id="rId4" Type="http://schemas.openxmlformats.org/officeDocument/2006/relationships/hyperlink" Target="http://en.wikipedia.org/wiki/File:JackLondoncallwild.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gif"/><Relationship Id="rId7" Type="http://schemas.openxmlformats.org/officeDocument/2006/relationships/hyperlink" Target="http://en.wikipedia.org/wiki/File:JackLondon02.jpe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en.wikipedia.org/wiki/File:Frank_Norris.jpg" TargetMode="External"/><Relationship Id="rId10" Type="http://schemas.openxmlformats.org/officeDocument/2006/relationships/image" Target="../media/image9.jpeg"/><Relationship Id="rId4" Type="http://schemas.openxmlformats.org/officeDocument/2006/relationships/image" Target="../media/image6.png"/><Relationship Id="rId9" Type="http://schemas.openxmlformats.org/officeDocument/2006/relationships/hyperlink" Target="http://en.wikipedia.org/wiki/File:Henry_Adams.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gif"/><Relationship Id="rId4" Type="http://schemas.openxmlformats.org/officeDocument/2006/relationships/oleObject" Target="../embeddings/Microsoft_Office_PowerPoint_97-2003_Presentation1.ppt"/></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File:Lafcadio_Hearn.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gif"/></Relationships>
</file>

<file path=ppt/slides/_rels/slide3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Henry_Adams.jp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gif"/><Relationship Id="rId5" Type="http://schemas.openxmlformats.org/officeDocument/2006/relationships/hyperlink" Target="http://www.britannica.com/EBchecked/topic/343624/Western-literature"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Autobiography" TargetMode="External"/><Relationship Id="rId3" Type="http://schemas.openxmlformats.org/officeDocument/2006/relationships/hyperlink" Target="http://en.wikipedia.org/wiki/United_States" TargetMode="External"/><Relationship Id="rId7" Type="http://schemas.openxmlformats.org/officeDocument/2006/relationships/hyperlink" Target="http://en.wikipedia.org/wiki/Novelist" TargetMode="External"/><Relationship Id="rId12"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en.wikipedia.org/wiki/Academia" TargetMode="External"/><Relationship Id="rId11" Type="http://schemas.openxmlformats.org/officeDocument/2006/relationships/hyperlink" Target="http://en.wikipedia.org/wiki/Adams_political_family" TargetMode="External"/><Relationship Id="rId5" Type="http://schemas.openxmlformats.org/officeDocument/2006/relationships/hyperlink" Target="http://en.wikipedia.org/wiki/Historian" TargetMode="External"/><Relationship Id="rId10" Type="http://schemas.openxmlformats.org/officeDocument/2006/relationships/hyperlink" Target="http://en.wikipedia.org/wiki/The_Education_of_Henry_Adams" TargetMode="External"/><Relationship Id="rId4" Type="http://schemas.openxmlformats.org/officeDocument/2006/relationships/hyperlink" Target="http://en.wikipedia.org/wiki/Journalist" TargetMode="External"/><Relationship Id="rId9" Type="http://schemas.openxmlformats.org/officeDocument/2006/relationships/hyperlink" Target="http://en.wikipedia.org/wiki/Book"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Seminar" TargetMode="External"/><Relationship Id="rId3" Type="http://schemas.openxmlformats.org/officeDocument/2006/relationships/hyperlink" Target="http://en.wikipedia.org/wiki/Washington,_D.C." TargetMode="External"/><Relationship Id="rId7" Type="http://schemas.openxmlformats.org/officeDocument/2006/relationships/hyperlink" Target="http://en.wikipedia.org/wiki/List_of_historia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en.wikipedia.org/wiki/Professor" TargetMode="External"/><Relationship Id="rId11" Type="http://schemas.openxmlformats.org/officeDocument/2006/relationships/image" Target="../media/image10.gif"/><Relationship Id="rId5" Type="http://schemas.openxmlformats.org/officeDocument/2006/relationships/hyperlink" Target="http://en.wikipedia.org/wiki/Political_corruption" TargetMode="External"/><Relationship Id="rId10" Type="http://schemas.openxmlformats.org/officeDocument/2006/relationships/hyperlink" Target="http://en.wikipedia.org/wiki/Garry_Wills" TargetMode="External"/><Relationship Id="rId4" Type="http://schemas.openxmlformats.org/officeDocument/2006/relationships/hyperlink" Target="http://en.wikipedia.org/wiki/Journalist" TargetMode="External"/><Relationship Id="rId9" Type="http://schemas.openxmlformats.org/officeDocument/2006/relationships/hyperlink" Target="http://en.wikipedia.org/wiki/The_History_of_the_United_States_of_America_1801_-_1817_(boo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gi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Mont_Saint_Mich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hyperlink" Target="http://en.wikipedia.org/wiki/Chart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69634" name="Picture 2" descr="C:\Users\عام\Pictures\صورة2.gif"/>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مستطيل 4"/>
          <p:cNvSpPr/>
          <p:nvPr/>
        </p:nvSpPr>
        <p:spPr>
          <a:xfrm>
            <a:off x="1285852" y="1285860"/>
            <a:ext cx="6000792" cy="1200329"/>
          </a:xfrm>
          <a:prstGeom prst="rect">
            <a:avLst/>
          </a:prstGeom>
          <a:solidFill>
            <a:schemeClr val="accent3"/>
          </a:solidFill>
          <a:scene3d>
            <a:camera prst="perspectiveContrastingRightFacing"/>
            <a:lightRig rig="threePt" dir="t"/>
          </a:scene3d>
        </p:spPr>
        <p:txBody>
          <a:bodyPr wrap="square">
            <a:spAutoFit/>
            <a:scene3d>
              <a:camera prst="isometricRightUp"/>
              <a:lightRig rig="threePt" dir="t"/>
            </a:scene3d>
          </a:bodyPr>
          <a:lstStyle/>
          <a:p>
            <a:pPr algn="ctr"/>
            <a:r>
              <a:rPr lang="en-US" sz="7200" dirty="0" smtClean="0">
                <a:solidFill>
                  <a:schemeClr val="accent2"/>
                </a:solidFill>
              </a:rPr>
              <a:t>Chapter eight</a:t>
            </a:r>
            <a:endParaRPr lang="en-US" sz="7200" dirty="0">
              <a:solidFill>
                <a:schemeClr val="accent2"/>
              </a:solidFill>
            </a:endParaRPr>
          </a:p>
        </p:txBody>
      </p:sp>
      <p:pic>
        <p:nvPicPr>
          <p:cNvPr id="6" name="Picture 7" descr="Buterfly%5ERa3booba"/>
          <p:cNvPicPr>
            <a:picLocks noChangeAspect="1" noChangeArrowheads="1" noCrop="1"/>
          </p:cNvPicPr>
          <p:nvPr/>
        </p:nvPicPr>
        <p:blipFill>
          <a:blip r:embed="rId3" cstate="print"/>
          <a:srcRect/>
          <a:stretch>
            <a:fillRect/>
          </a:stretch>
        </p:blipFill>
        <p:spPr bwMode="auto">
          <a:xfrm rot="586070">
            <a:off x="1103048" y="5334063"/>
            <a:ext cx="2089150" cy="1679855"/>
          </a:xfrm>
          <a:prstGeom prst="rect">
            <a:avLst/>
          </a:prstGeom>
          <a:noFill/>
        </p:spPr>
      </p:pic>
      <p:pic>
        <p:nvPicPr>
          <p:cNvPr id="7" name="Picture 8" descr="Buterfly%5ERa3booba"/>
          <p:cNvPicPr>
            <a:picLocks noChangeAspect="1" noChangeArrowheads="1" noCrop="1"/>
          </p:cNvPicPr>
          <p:nvPr/>
        </p:nvPicPr>
        <p:blipFill>
          <a:blip r:embed="rId3" cstate="print"/>
          <a:srcRect/>
          <a:stretch>
            <a:fillRect/>
          </a:stretch>
        </p:blipFill>
        <p:spPr bwMode="auto">
          <a:xfrm rot="1188831">
            <a:off x="6183602" y="461124"/>
            <a:ext cx="1185863" cy="864431"/>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a:xfrm>
            <a:off x="0" y="500042"/>
            <a:ext cx="4643438" cy="5429288"/>
          </a:xfrm>
        </p:spPr>
        <p:style>
          <a:lnRef idx="3">
            <a:schemeClr val="lt1"/>
          </a:lnRef>
          <a:fillRef idx="1">
            <a:schemeClr val="accent6"/>
          </a:fillRef>
          <a:effectRef idx="1">
            <a:schemeClr val="accent6"/>
          </a:effectRef>
          <a:fontRef idx="minor">
            <a:schemeClr val="lt1"/>
          </a:fontRef>
        </p:style>
        <p:txBody>
          <a:bodyPr>
            <a:normAutofit fontScale="40000" lnSpcReduction="20000"/>
          </a:bodyPr>
          <a:lstStyle/>
          <a:p>
            <a:pPr rtl="0"/>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Born</a:t>
            </a:r>
          </a:p>
          <a:p>
            <a:pPr rtl="0"/>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March 5, 1870(1870-03-05)</a:t>
            </a:r>
            <a:b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Chicago, United States</a:t>
            </a:r>
          </a:p>
          <a:p>
            <a:pPr rtl="0"/>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Died</a:t>
            </a:r>
          </a:p>
          <a:p>
            <a:pPr rtl="0"/>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October 25, 1902 (aged 32)</a:t>
            </a:r>
            <a:b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3" tooltip="San Francisco"/>
              </a:rPr>
              <a:t>San Francisco</a:t>
            </a:r>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4" tooltip="California"/>
              </a:rPr>
              <a:t>California</a:t>
            </a:r>
            <a:endPar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rtl="0"/>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5" tooltip="Pen name"/>
              </a:rPr>
              <a:t>Pen name</a:t>
            </a:r>
            <a:endPar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rtl="0"/>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Frank Norris</a:t>
            </a:r>
          </a:p>
          <a:p>
            <a:pPr rtl="0"/>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6" tooltip="Employment"/>
              </a:rPr>
              <a:t>Occupation</a:t>
            </a:r>
            <a:endPar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rtl="0"/>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Novelist, Writer</a:t>
            </a:r>
          </a:p>
          <a:p>
            <a:pPr rtl="0"/>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7" tooltip="Nationality"/>
              </a:rPr>
              <a:t>Nationality</a:t>
            </a:r>
            <a:endPar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rtl="0"/>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American</a:t>
            </a:r>
            <a:endPar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ar-SA" dirty="0"/>
          </a:p>
        </p:txBody>
      </p:sp>
      <p:pic>
        <p:nvPicPr>
          <p:cNvPr id="4" name="صورة 3" descr="http://upload.wikimedia.org/wikipedia/commons/thumb/b/ba/Frank_Norris.jpg/240px-Frank_Norris.jpg">
            <a:hlinkClick r:id="rId8"/>
          </p:cNvPr>
          <p:cNvPicPr/>
          <p:nvPr/>
        </p:nvPicPr>
        <p:blipFill>
          <a:blip r:embed="rId9" cstate="print"/>
          <a:srcRect/>
          <a:stretch>
            <a:fillRect/>
          </a:stretch>
        </p:blipFill>
        <p:spPr bwMode="auto">
          <a:xfrm>
            <a:off x="5072066" y="642918"/>
            <a:ext cx="3714776" cy="52149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10" descr="titig"/>
          <p:cNvPicPr>
            <a:picLocks noChangeAspect="1" noChangeArrowheads="1" noCrop="1"/>
          </p:cNvPicPr>
          <p:nvPr/>
        </p:nvPicPr>
        <p:blipFill>
          <a:blip r:embed="rId10" cstate="print"/>
          <a:srcRect/>
          <a:stretch>
            <a:fillRect/>
          </a:stretch>
        </p:blipFill>
        <p:spPr bwMode="auto">
          <a:xfrm>
            <a:off x="214282" y="5954713"/>
            <a:ext cx="1058862" cy="903287"/>
          </a:xfrm>
          <a:prstGeom prst="rect">
            <a:avLst/>
          </a:prstGeom>
          <a:noFill/>
        </p:spPr>
      </p:pic>
      <p:pic>
        <p:nvPicPr>
          <p:cNvPr id="6" name="Picture 10" descr="titig"/>
          <p:cNvPicPr>
            <a:picLocks noChangeAspect="1" noChangeArrowheads="1" noCrop="1"/>
          </p:cNvPicPr>
          <p:nvPr/>
        </p:nvPicPr>
        <p:blipFill>
          <a:blip r:embed="rId10" cstate="print"/>
          <a:srcRect/>
          <a:stretch>
            <a:fillRect/>
          </a:stretch>
        </p:blipFill>
        <p:spPr bwMode="auto">
          <a:xfrm>
            <a:off x="7929586" y="0"/>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style>
          <a:lnRef idx="3">
            <a:schemeClr val="lt1"/>
          </a:lnRef>
          <a:fillRef idx="1">
            <a:schemeClr val="accent6"/>
          </a:fillRef>
          <a:effectRef idx="1">
            <a:schemeClr val="accent6"/>
          </a:effectRef>
          <a:fontRef idx="minor">
            <a:schemeClr val="lt1"/>
          </a:fontRef>
        </p:style>
        <p:txBody>
          <a:bodyPr/>
          <a:lstStyle/>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Frank Norris's work often includes depictions of suffering caused by corrupt. His writing style is also different from that of the other naturalists .Many of his techniques for description (his repetitious and powerful language) seem closer to such romantic writers as Hawthorne</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a:t>
            </a:r>
            <a:endParaRPr lang="ar-SA" dirty="0"/>
          </a:p>
        </p:txBody>
      </p:sp>
      <p:pic>
        <p:nvPicPr>
          <p:cNvPr id="4" name="Picture 10" descr="titig"/>
          <p:cNvPicPr>
            <a:picLocks noChangeAspect="1" noChangeArrowheads="1" noCrop="1"/>
          </p:cNvPicPr>
          <p:nvPr/>
        </p:nvPicPr>
        <p:blipFill>
          <a:blip r:embed="rId3" cstate="print"/>
          <a:srcRect/>
          <a:stretch>
            <a:fillRect/>
          </a:stretch>
        </p:blipFill>
        <p:spPr bwMode="auto">
          <a:xfrm>
            <a:off x="142844" y="5572140"/>
            <a:ext cx="1058862" cy="903287"/>
          </a:xfrm>
          <a:prstGeom prst="rect">
            <a:avLst/>
          </a:prstGeom>
          <a:noFill/>
        </p:spPr>
      </p:pic>
      <p:pic>
        <p:nvPicPr>
          <p:cNvPr id="5" name="Picture 10" descr="titig"/>
          <p:cNvPicPr>
            <a:picLocks noChangeAspect="1" noChangeArrowheads="1" noCrop="1"/>
          </p:cNvPicPr>
          <p:nvPr/>
        </p:nvPicPr>
        <p:blipFill>
          <a:blip r:embed="rId3" cstate="print"/>
          <a:srcRect/>
          <a:stretch>
            <a:fillRect/>
          </a:stretch>
        </p:blipFill>
        <p:spPr bwMode="auto">
          <a:xfrm>
            <a:off x="7858148" y="142852"/>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SA" dirty="0"/>
          </a:p>
        </p:txBody>
      </p:sp>
      <p:pic>
        <p:nvPicPr>
          <p:cNvPr id="4" name="عنصر نائب للمحتوى 3" descr="http://upload.wikimedia.org/wikipedia/commons/thumb/5/57/Octopus2.jpg/250px-Octopus2.jpg">
            <a:hlinkClick r:id="rId3"/>
          </p:cNvPr>
          <p:cNvPicPr>
            <a:picLocks noGrp="1"/>
          </p:cNvPicPr>
          <p:nvPr>
            <p:ph idx="1"/>
          </p:nvPr>
        </p:nvPicPr>
        <p:blipFill>
          <a:blip r:embed="rId4" cstate="print"/>
          <a:srcRect/>
          <a:stretch>
            <a:fillRect/>
          </a:stretch>
        </p:blipFill>
        <p:spPr bwMode="auto">
          <a:xfrm>
            <a:off x="1285852" y="142852"/>
            <a:ext cx="6715172" cy="307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جدول 4"/>
          <p:cNvGraphicFramePr>
            <a:graphicFrameLocks noGrp="1"/>
          </p:cNvGraphicFramePr>
          <p:nvPr/>
        </p:nvGraphicFramePr>
        <p:xfrm>
          <a:off x="2285984" y="3575588"/>
          <a:ext cx="5214974" cy="2854322"/>
        </p:xfrm>
        <a:graphic>
          <a:graphicData uri="http://schemas.openxmlformats.org/drawingml/2006/table">
            <a:tbl>
              <a:tblPr>
                <a:tableStyleId>{775DCB02-9BB8-47FD-8907-85C794F793BA}</a:tableStyleId>
              </a:tblPr>
              <a:tblGrid>
                <a:gridCol w="2607487"/>
                <a:gridCol w="2607487"/>
              </a:tblGrid>
              <a:tr h="313113">
                <a:tc gridSpan="2">
                  <a:txBody>
                    <a:bodyPr/>
                    <a:lstStyle/>
                    <a:p>
                      <a:pPr algn="ctr" rtl="0">
                        <a:lnSpc>
                          <a:spcPct val="115000"/>
                        </a:lnSpc>
                        <a:spcAft>
                          <a:spcPts val="0"/>
                        </a:spcAft>
                      </a:pPr>
                      <a:r>
                        <a:rPr lang="en-US" sz="1200" u="sng" dirty="0">
                          <a:hlinkClick r:id="rId5" tooltip="Biological classification"/>
                        </a:rPr>
                        <a:t>Scientific classification</a:t>
                      </a:r>
                      <a:endParaRPr lang="en-US" sz="1100" dirty="0">
                        <a:latin typeface="Calibri"/>
                        <a:ea typeface="Calibri"/>
                        <a:cs typeface="Arial"/>
                      </a:endParaRPr>
                    </a:p>
                  </a:txBody>
                  <a:tcPr marL="9525" marR="9525" marT="9525" marB="9525" anchor="ctr"/>
                </a:tc>
                <a:tc hMerge="1">
                  <a:txBody>
                    <a:bodyPr/>
                    <a:lstStyle/>
                    <a:p>
                      <a:pPr rtl="1"/>
                      <a:endParaRPr lang="ar-SA"/>
                    </a:p>
                  </a:txBody>
                  <a:tcPr/>
                </a:tc>
              </a:tr>
              <a:tr h="330224">
                <a:tc>
                  <a:txBody>
                    <a:bodyPr/>
                    <a:lstStyle/>
                    <a:p>
                      <a:pPr algn="l" rtl="0">
                        <a:lnSpc>
                          <a:spcPct val="115000"/>
                        </a:lnSpc>
                        <a:spcAft>
                          <a:spcPts val="0"/>
                        </a:spcAft>
                      </a:pPr>
                      <a:r>
                        <a:rPr lang="en-US" sz="2000" dirty="0"/>
                        <a:t>Kingdom:</a:t>
                      </a:r>
                      <a:endParaRPr lang="en-US" sz="2000" i="1" dirty="0">
                        <a:latin typeface="Calibri"/>
                        <a:ea typeface="Calibri"/>
                        <a:cs typeface="Arial"/>
                      </a:endParaRPr>
                    </a:p>
                  </a:txBody>
                  <a:tcPr marL="9525" marR="9525" marT="9525" marB="9525" anchor="ctr"/>
                </a:tc>
                <a:tc>
                  <a:txBody>
                    <a:bodyPr/>
                    <a:lstStyle/>
                    <a:p>
                      <a:pPr algn="l" rtl="0">
                        <a:lnSpc>
                          <a:spcPct val="115000"/>
                        </a:lnSpc>
                        <a:spcAft>
                          <a:spcPts val="0"/>
                        </a:spcAft>
                      </a:pPr>
                      <a:r>
                        <a:rPr lang="en-US" sz="1600" u="sng" dirty="0" err="1">
                          <a:hlinkClick r:id="rId6" tooltip="Animal"/>
                        </a:rPr>
                        <a:t>Animalia</a:t>
                      </a:r>
                      <a:endParaRPr lang="en-US" sz="1600" dirty="0">
                        <a:latin typeface="Calibri"/>
                        <a:ea typeface="Calibri"/>
                        <a:cs typeface="Arial"/>
                      </a:endParaRPr>
                    </a:p>
                  </a:txBody>
                  <a:tcPr marL="9525" marR="9525" marT="9525" marB="9525" anchor="ctr"/>
                </a:tc>
              </a:tr>
              <a:tr h="330224">
                <a:tc>
                  <a:txBody>
                    <a:bodyPr/>
                    <a:lstStyle/>
                    <a:p>
                      <a:pPr algn="l" rtl="0">
                        <a:lnSpc>
                          <a:spcPct val="115000"/>
                        </a:lnSpc>
                        <a:spcAft>
                          <a:spcPts val="0"/>
                        </a:spcAft>
                      </a:pPr>
                      <a:r>
                        <a:rPr lang="en-US" sz="2000" dirty="0"/>
                        <a:t>Phylum:</a:t>
                      </a:r>
                      <a:endParaRPr lang="en-US" sz="2000" i="1" dirty="0">
                        <a:latin typeface="Calibri"/>
                        <a:ea typeface="Calibri"/>
                        <a:cs typeface="Arial"/>
                      </a:endParaRPr>
                    </a:p>
                  </a:txBody>
                  <a:tcPr marL="9525" marR="9525" marT="9525" marB="9525" anchor="ctr"/>
                </a:tc>
                <a:tc>
                  <a:txBody>
                    <a:bodyPr/>
                    <a:lstStyle/>
                    <a:p>
                      <a:pPr algn="l" rtl="0">
                        <a:lnSpc>
                          <a:spcPct val="115000"/>
                        </a:lnSpc>
                        <a:spcAft>
                          <a:spcPts val="0"/>
                        </a:spcAft>
                      </a:pPr>
                      <a:r>
                        <a:rPr lang="en-US" sz="1600" u="sng" dirty="0" err="1">
                          <a:hlinkClick r:id="rId7" tooltip="Mollusca"/>
                        </a:rPr>
                        <a:t>Mollusca</a:t>
                      </a:r>
                      <a:endParaRPr lang="en-US" sz="1600" dirty="0">
                        <a:latin typeface="Calibri"/>
                        <a:ea typeface="Calibri"/>
                        <a:cs typeface="Arial"/>
                      </a:endParaRPr>
                    </a:p>
                  </a:txBody>
                  <a:tcPr marL="9525" marR="9525" marT="9525" marB="9525" anchor="ctr"/>
                </a:tc>
              </a:tr>
              <a:tr h="330224">
                <a:tc>
                  <a:txBody>
                    <a:bodyPr/>
                    <a:lstStyle/>
                    <a:p>
                      <a:pPr algn="l" rtl="0">
                        <a:lnSpc>
                          <a:spcPct val="115000"/>
                        </a:lnSpc>
                        <a:spcAft>
                          <a:spcPts val="0"/>
                        </a:spcAft>
                      </a:pPr>
                      <a:r>
                        <a:rPr lang="en-US" sz="2000" dirty="0"/>
                        <a:t>Class:</a:t>
                      </a:r>
                      <a:endParaRPr lang="en-US" sz="2000" i="1" dirty="0">
                        <a:latin typeface="Calibri"/>
                        <a:ea typeface="Calibri"/>
                        <a:cs typeface="Arial"/>
                      </a:endParaRPr>
                    </a:p>
                  </a:txBody>
                  <a:tcPr marL="9525" marR="9525" marT="9525" marB="9525" anchor="ctr"/>
                </a:tc>
                <a:tc>
                  <a:txBody>
                    <a:bodyPr/>
                    <a:lstStyle/>
                    <a:p>
                      <a:pPr algn="l" rtl="0">
                        <a:lnSpc>
                          <a:spcPct val="115000"/>
                        </a:lnSpc>
                        <a:spcAft>
                          <a:spcPts val="0"/>
                        </a:spcAft>
                      </a:pPr>
                      <a:r>
                        <a:rPr lang="en-US" sz="1600" u="sng" dirty="0" err="1">
                          <a:hlinkClick r:id="rId8" tooltip="Cephalopod"/>
                        </a:rPr>
                        <a:t>Cephalopoda</a:t>
                      </a:r>
                      <a:endParaRPr lang="en-US" sz="1600" dirty="0">
                        <a:latin typeface="Calibri"/>
                        <a:ea typeface="Calibri"/>
                        <a:cs typeface="Arial"/>
                      </a:endParaRPr>
                    </a:p>
                  </a:txBody>
                  <a:tcPr marL="9525" marR="9525" marT="9525" marB="9525" anchor="ctr"/>
                </a:tc>
              </a:tr>
              <a:tr h="330224">
                <a:tc>
                  <a:txBody>
                    <a:bodyPr/>
                    <a:lstStyle/>
                    <a:p>
                      <a:pPr algn="l" rtl="0">
                        <a:lnSpc>
                          <a:spcPct val="115000"/>
                        </a:lnSpc>
                        <a:spcAft>
                          <a:spcPts val="0"/>
                        </a:spcAft>
                      </a:pPr>
                      <a:r>
                        <a:rPr lang="en-US" sz="2000" dirty="0"/>
                        <a:t>Subclass:</a:t>
                      </a:r>
                      <a:endParaRPr lang="en-US" sz="2000" i="1" dirty="0">
                        <a:latin typeface="Calibri"/>
                        <a:ea typeface="Calibri"/>
                        <a:cs typeface="Arial"/>
                      </a:endParaRPr>
                    </a:p>
                  </a:txBody>
                  <a:tcPr marL="9525" marR="9525" marT="9525" marB="9525" anchor="ctr"/>
                </a:tc>
                <a:tc>
                  <a:txBody>
                    <a:bodyPr/>
                    <a:lstStyle/>
                    <a:p>
                      <a:pPr algn="l" rtl="0">
                        <a:lnSpc>
                          <a:spcPct val="115000"/>
                        </a:lnSpc>
                        <a:spcAft>
                          <a:spcPts val="0"/>
                        </a:spcAft>
                      </a:pPr>
                      <a:r>
                        <a:rPr lang="en-US" sz="1600" u="sng" dirty="0" err="1">
                          <a:hlinkClick r:id="rId9" tooltip="Coleoidea"/>
                        </a:rPr>
                        <a:t>Coleoidea</a:t>
                      </a:r>
                      <a:endParaRPr lang="en-US" sz="1600" dirty="0">
                        <a:latin typeface="Calibri"/>
                        <a:ea typeface="Calibri"/>
                        <a:cs typeface="Arial"/>
                      </a:endParaRPr>
                    </a:p>
                  </a:txBody>
                  <a:tcPr marL="9525" marR="9525" marT="9525" marB="9525" anchor="ctr"/>
                </a:tc>
              </a:tr>
              <a:tr h="600220">
                <a:tc>
                  <a:txBody>
                    <a:bodyPr/>
                    <a:lstStyle/>
                    <a:p>
                      <a:pPr algn="l" rtl="0">
                        <a:lnSpc>
                          <a:spcPct val="115000"/>
                        </a:lnSpc>
                        <a:spcAft>
                          <a:spcPts val="0"/>
                        </a:spcAft>
                      </a:pPr>
                      <a:r>
                        <a:rPr lang="en-US" sz="2000" dirty="0" err="1"/>
                        <a:t>Superorder</a:t>
                      </a:r>
                      <a:r>
                        <a:rPr lang="en-US" sz="2000" dirty="0"/>
                        <a:t>:</a:t>
                      </a:r>
                      <a:endParaRPr lang="en-US" sz="2000" i="1" dirty="0">
                        <a:latin typeface="Calibri"/>
                        <a:ea typeface="Calibri"/>
                        <a:cs typeface="Arial"/>
                      </a:endParaRPr>
                    </a:p>
                  </a:txBody>
                  <a:tcPr marL="9525" marR="9525" marT="9525" marB="9525" anchor="ctr"/>
                </a:tc>
                <a:tc>
                  <a:txBody>
                    <a:bodyPr/>
                    <a:lstStyle/>
                    <a:p>
                      <a:pPr algn="l" rtl="0">
                        <a:lnSpc>
                          <a:spcPct val="115000"/>
                        </a:lnSpc>
                        <a:spcAft>
                          <a:spcPts val="0"/>
                        </a:spcAft>
                      </a:pPr>
                      <a:r>
                        <a:rPr lang="en-US" sz="1600" u="sng" dirty="0" err="1">
                          <a:hlinkClick r:id="rId10" tooltip="Octopodiformes"/>
                        </a:rPr>
                        <a:t>Octopodiformes</a:t>
                      </a:r>
                      <a:endParaRPr lang="en-US" sz="1600" dirty="0">
                        <a:latin typeface="Calibri"/>
                        <a:ea typeface="Calibri"/>
                        <a:cs typeface="Arial"/>
                      </a:endParaRPr>
                    </a:p>
                  </a:txBody>
                  <a:tcPr marL="9525" marR="9525" marT="9525" marB="9525" anchor="ctr"/>
                </a:tc>
              </a:tr>
              <a:tr h="552369">
                <a:tc>
                  <a:txBody>
                    <a:bodyPr/>
                    <a:lstStyle/>
                    <a:p>
                      <a:pPr algn="l" rtl="0">
                        <a:lnSpc>
                          <a:spcPct val="115000"/>
                        </a:lnSpc>
                        <a:spcAft>
                          <a:spcPts val="0"/>
                        </a:spcAft>
                      </a:pPr>
                      <a:endParaRPr lang="en-US" sz="2000" i="1" dirty="0">
                        <a:latin typeface="Calibri"/>
                        <a:ea typeface="Calibri"/>
                        <a:cs typeface="Arial"/>
                      </a:endParaRPr>
                    </a:p>
                  </a:txBody>
                  <a:tcPr marL="9525" marR="9525" marT="9525" marB="9525" anchor="ctr"/>
                </a:tc>
                <a:tc>
                  <a:txBody>
                    <a:bodyPr/>
                    <a:lstStyle/>
                    <a:p>
                      <a:pPr algn="l" rtl="0">
                        <a:lnSpc>
                          <a:spcPct val="115000"/>
                        </a:lnSpc>
                        <a:spcAft>
                          <a:spcPts val="0"/>
                        </a:spcAft>
                      </a:pPr>
                      <a:endParaRPr lang="en-US" sz="1600" dirty="0">
                        <a:latin typeface="Calibri"/>
                        <a:ea typeface="Calibri"/>
                        <a:cs typeface="Arial"/>
                      </a:endParaRPr>
                    </a:p>
                  </a:txBody>
                  <a:tcPr marL="9525" marR="9525" marT="9525" marB="9525" anchor="ctr"/>
                </a:tc>
              </a:tr>
            </a:tbl>
          </a:graphicData>
        </a:graphic>
      </p:graphicFrame>
      <p:pic>
        <p:nvPicPr>
          <p:cNvPr id="6" name="Picture 10" descr="titig"/>
          <p:cNvPicPr>
            <a:picLocks noChangeAspect="1" noChangeArrowheads="1" noCrop="1"/>
          </p:cNvPicPr>
          <p:nvPr/>
        </p:nvPicPr>
        <p:blipFill>
          <a:blip r:embed="rId11" cstate="print"/>
          <a:srcRect/>
          <a:stretch>
            <a:fillRect/>
          </a:stretch>
        </p:blipFill>
        <p:spPr bwMode="auto">
          <a:xfrm>
            <a:off x="142844" y="5572140"/>
            <a:ext cx="1058862" cy="903287"/>
          </a:xfrm>
          <a:prstGeom prst="rect">
            <a:avLst/>
          </a:prstGeom>
          <a:noFill/>
        </p:spPr>
      </p:pic>
      <p:pic>
        <p:nvPicPr>
          <p:cNvPr id="7" name="Picture 10" descr="titig"/>
          <p:cNvPicPr>
            <a:picLocks noChangeAspect="1" noChangeArrowheads="1" noCrop="1"/>
          </p:cNvPicPr>
          <p:nvPr/>
        </p:nvPicPr>
        <p:blipFill>
          <a:blip r:embed="rId11" cstate="print"/>
          <a:srcRect/>
          <a:stretch>
            <a:fillRect/>
          </a:stretch>
        </p:blipFill>
        <p:spPr bwMode="auto">
          <a:xfrm>
            <a:off x="8085138" y="0"/>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a:bodyPr>
          <a:lstStyle/>
          <a:p>
            <a:endParaRPr lang="ar-SA" sz="1800" dirty="0"/>
          </a:p>
        </p:txBody>
      </p:sp>
      <p:sp>
        <p:nvSpPr>
          <p:cNvPr id="2" name="عنصر نائب للمحتوى 1"/>
          <p:cNvSpPr>
            <a:spLocks noGrp="1"/>
          </p:cNvSpPr>
          <p:nvPr>
            <p:ph idx="1"/>
          </p:nvPr>
        </p:nvSpPr>
        <p:spPr>
          <a:xfrm>
            <a:off x="214282" y="1071546"/>
            <a:ext cx="8686800" cy="5572164"/>
          </a:xfrm>
        </p:spPr>
        <p:style>
          <a:lnRef idx="3">
            <a:schemeClr val="lt1"/>
          </a:lnRef>
          <a:fillRef idx="1">
            <a:schemeClr val="accent6"/>
          </a:fillRef>
          <a:effectRef idx="1">
            <a:schemeClr val="accent6"/>
          </a:effectRef>
          <a:fontRef idx="minor">
            <a:schemeClr val="lt1"/>
          </a:fontRef>
        </p:style>
        <p:txBody>
          <a:bodyPr>
            <a:normAutofit/>
          </a:bodyPr>
          <a:lstStyle/>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octopus is a novel about the battle between California wheat farmers and the Southern Pacific Railroad .As in Mc Teague, we see the conflict between the power of nature (the farmers ) and a “inevitable” economic </a:t>
            </a:r>
            <a:r>
              <a:rPr lang="ar-S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forces.</a:t>
            </a:r>
            <a:r>
              <a:rPr lang="en-US" b="1" dirty="0" smtClean="0"/>
              <a:t> </a:t>
            </a:r>
            <a:endParaRPr lang="ar-SA" dirty="0"/>
          </a:p>
        </p:txBody>
      </p:sp>
      <p:pic>
        <p:nvPicPr>
          <p:cNvPr id="3074" name="Picture 2" descr="C:\Users\ISDN\Documents\McTeague_First_Edition_cover.jpg"/>
          <p:cNvPicPr>
            <a:picLocks noChangeAspect="1" noChangeArrowheads="1"/>
          </p:cNvPicPr>
          <p:nvPr/>
        </p:nvPicPr>
        <p:blipFill>
          <a:blip r:embed="rId3" cstate="print"/>
          <a:srcRect/>
          <a:stretch>
            <a:fillRect/>
          </a:stretch>
        </p:blipFill>
        <p:spPr bwMode="auto">
          <a:xfrm>
            <a:off x="6500826" y="3786190"/>
            <a:ext cx="2357454" cy="2643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10" descr="titig"/>
          <p:cNvPicPr>
            <a:picLocks noChangeAspect="1" noChangeArrowheads="1" noCrop="1"/>
          </p:cNvPicPr>
          <p:nvPr/>
        </p:nvPicPr>
        <p:blipFill>
          <a:blip r:embed="rId4" cstate="print"/>
          <a:srcRect/>
          <a:stretch>
            <a:fillRect/>
          </a:stretch>
        </p:blipFill>
        <p:spPr bwMode="auto">
          <a:xfrm>
            <a:off x="285720" y="5643578"/>
            <a:ext cx="1058862" cy="903287"/>
          </a:xfrm>
          <a:prstGeom prst="rect">
            <a:avLst/>
          </a:prstGeom>
          <a:noFill/>
        </p:spPr>
      </p:pic>
      <p:pic>
        <p:nvPicPr>
          <p:cNvPr id="6" name="Picture 10" descr="titig"/>
          <p:cNvPicPr>
            <a:picLocks noChangeAspect="1" noChangeArrowheads="1" noCrop="1"/>
          </p:cNvPicPr>
          <p:nvPr/>
        </p:nvPicPr>
        <p:blipFill>
          <a:blip r:embed="rId4" cstate="print"/>
          <a:srcRect/>
          <a:stretch>
            <a:fillRect/>
          </a:stretch>
        </p:blipFill>
        <p:spPr bwMode="auto">
          <a:xfrm>
            <a:off x="7786710" y="142852"/>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ctr"/>
            <a:endParaRPr lang="ar-SA" dirty="0"/>
          </a:p>
        </p:txBody>
      </p:sp>
      <p:sp>
        <p:nvSpPr>
          <p:cNvPr id="2" name="عنصر نائب للمحتوى 1"/>
          <p:cNvSpPr>
            <a:spLocks noGrp="1"/>
          </p:cNvSpPr>
          <p:nvPr>
            <p:ph idx="1"/>
          </p:nvPr>
        </p:nvSpPr>
        <p:spPr/>
        <p:style>
          <a:lnRef idx="3">
            <a:schemeClr val="lt1"/>
          </a:lnRef>
          <a:fillRef idx="1">
            <a:schemeClr val="accent6"/>
          </a:fillRef>
          <a:effectRef idx="1">
            <a:schemeClr val="accent6"/>
          </a:effectRef>
          <a:fontRef idx="minor">
            <a:schemeClr val="lt1"/>
          </a:fontRef>
        </p:style>
        <p:txBody>
          <a:bodyPr>
            <a:normAutofit/>
          </a:bodyPr>
          <a:lstStyle/>
          <a:p>
            <a:pPr algn="l" rtl="0">
              <a:buNone/>
            </a:pP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the turn of the century were beginning to think about traditional social morality in a new way. Traditional values had been based on the idea of individual responsibility : the individual can and must choose between good and evil .But now writers  were asking whether the individual could really make such a choice .When they looked at the many outside forces influencing a person , the area of individual choice and responsibility seemed quite small.</a:t>
            </a:r>
            <a:endPar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 name="Picture 10" descr="titig"/>
          <p:cNvPicPr>
            <a:picLocks noChangeAspect="1" noChangeArrowheads="1" noCrop="1"/>
          </p:cNvPicPr>
          <p:nvPr/>
        </p:nvPicPr>
        <p:blipFill>
          <a:blip r:embed="rId3" cstate="print"/>
          <a:srcRect/>
          <a:stretch>
            <a:fillRect/>
          </a:stretch>
        </p:blipFill>
        <p:spPr bwMode="auto">
          <a:xfrm>
            <a:off x="7786710" y="428604"/>
            <a:ext cx="1058862" cy="903287"/>
          </a:xfrm>
          <a:prstGeom prst="rect">
            <a:avLst/>
          </a:prstGeom>
          <a:noFill/>
        </p:spPr>
      </p:pic>
      <p:pic>
        <p:nvPicPr>
          <p:cNvPr id="5" name="Picture 10" descr="titig"/>
          <p:cNvPicPr>
            <a:picLocks noChangeAspect="1" noChangeArrowheads="1" noCrop="1"/>
          </p:cNvPicPr>
          <p:nvPr/>
        </p:nvPicPr>
        <p:blipFill>
          <a:blip r:embed="rId3" cstate="print"/>
          <a:srcRect/>
          <a:stretch>
            <a:fillRect/>
          </a:stretch>
        </p:blipFill>
        <p:spPr bwMode="auto">
          <a:xfrm>
            <a:off x="0" y="5715016"/>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fontScale="90000"/>
          </a:bodyPr>
          <a:lstStyle/>
          <a:p>
            <a:r>
              <a:rPr lang="en-US"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Jack London </a:t>
            </a:r>
            <a:r>
              <a:rPr lang="en-US" dirty="0" smtClean="0"/>
              <a:t/>
            </a:r>
            <a:br>
              <a:rPr lang="en-US" dirty="0" smtClean="0"/>
            </a:br>
            <a:r>
              <a:rPr lang="en-US" sz="1400" dirty="0" smtClean="0"/>
              <a:t> .</a:t>
            </a:r>
            <a:endParaRPr lang="ar-SA" dirty="0"/>
          </a:p>
        </p:txBody>
      </p:sp>
      <p:pic>
        <p:nvPicPr>
          <p:cNvPr id="4" name="عنصر نائب للمحتوى 3" descr="http://upload.wikimedia.org/wikipedia/commons/thumb/8/85/JackLondon02.jpeg/240px-JackLondon02.jpeg">
            <a:hlinkClick r:id="rId3"/>
          </p:cNvPr>
          <p:cNvPicPr>
            <a:picLocks noGrp="1"/>
          </p:cNvPicPr>
          <p:nvPr>
            <p:ph idx="1"/>
          </p:nvPr>
        </p:nvPicPr>
        <p:blipFill>
          <a:blip r:embed="rId4" cstate="print"/>
          <a:srcRect/>
          <a:stretch>
            <a:fillRect/>
          </a:stretch>
        </p:blipFill>
        <p:spPr bwMode="auto">
          <a:xfrm>
            <a:off x="4786314" y="1214422"/>
            <a:ext cx="3571900" cy="48577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مستطيل 5"/>
          <p:cNvSpPr/>
          <p:nvPr/>
        </p:nvSpPr>
        <p:spPr>
          <a:xfrm>
            <a:off x="714348" y="1428736"/>
            <a:ext cx="3500462" cy="526297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l"/>
            <a:r>
              <a:rPr lang="en-US" sz="28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Born</a:t>
            </a: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January12 , 1876 San Francisco, </a:t>
            </a:r>
            <a:r>
              <a:rPr lang="en-US" sz="28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california</a:t>
            </a: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united   states </a:t>
            </a:r>
            <a:r>
              <a:rPr lang="en-US" sz="28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died</a:t>
            </a: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november22, 1916 (aged 40) </a:t>
            </a:r>
            <a:r>
              <a:rPr lang="en-US" sz="28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california</a:t>
            </a: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united states  </a:t>
            </a:r>
            <a:r>
              <a:rPr lang="en-US" sz="28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occupation</a:t>
            </a: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novelist , journalist ,short story writer .literary </a:t>
            </a:r>
            <a:r>
              <a:rPr lang="en-US" sz="28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movement</a:t>
            </a: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 Realism ,naturalism</a:t>
            </a:r>
            <a:endParaRPr lang="ar-SA"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5" name="Picture 10" descr="titig"/>
          <p:cNvPicPr>
            <a:picLocks noChangeAspect="1" noChangeArrowheads="1" noCrop="1"/>
          </p:cNvPicPr>
          <p:nvPr/>
        </p:nvPicPr>
        <p:blipFill>
          <a:blip r:embed="rId5" cstate="print"/>
          <a:srcRect/>
          <a:stretch>
            <a:fillRect/>
          </a:stretch>
        </p:blipFill>
        <p:spPr bwMode="auto">
          <a:xfrm>
            <a:off x="7858148" y="285728"/>
            <a:ext cx="1058862" cy="903287"/>
          </a:xfrm>
          <a:prstGeom prst="rect">
            <a:avLst/>
          </a:prstGeom>
          <a:noFill/>
        </p:spPr>
      </p:pic>
      <p:pic>
        <p:nvPicPr>
          <p:cNvPr id="7" name="Picture 10" descr="titig"/>
          <p:cNvPicPr>
            <a:picLocks noChangeAspect="1" noChangeArrowheads="1" noCrop="1"/>
          </p:cNvPicPr>
          <p:nvPr/>
        </p:nvPicPr>
        <p:blipFill>
          <a:blip r:embed="rId5" cstate="print"/>
          <a:srcRect/>
          <a:stretch>
            <a:fillRect/>
          </a:stretch>
        </p:blipFill>
        <p:spPr bwMode="auto">
          <a:xfrm>
            <a:off x="4357686" y="5643578"/>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a:p>
        </p:txBody>
      </p:sp>
      <p:sp>
        <p:nvSpPr>
          <p:cNvPr id="44035" name="Rectangle 3"/>
          <p:cNvSpPr>
            <a:spLocks noGrp="1" noChangeArrowheads="1"/>
          </p:cNvSpPr>
          <p:nvPr>
            <p:ph idx="1"/>
          </p:nvPr>
        </p:nvSpPr>
        <p:spPr/>
        <p:txBody>
          <a:bodyPr/>
          <a:lstStyle/>
          <a:p>
            <a:endParaRPr lang="en-US"/>
          </a:p>
        </p:txBody>
      </p:sp>
      <p:pic>
        <p:nvPicPr>
          <p:cNvPr id="44036" name="Picture 4" descr="هام السحب"/>
          <p:cNvPicPr>
            <a:picLocks noChangeAspect="1" noChangeArrowheads="1"/>
          </p:cNvPicPr>
          <p:nvPr/>
        </p:nvPicPr>
        <p:blipFill>
          <a:blip r:embed="rId3" cstate="print"/>
          <a:srcRect/>
          <a:stretch>
            <a:fillRect/>
          </a:stretch>
        </p:blipFill>
        <p:spPr bwMode="auto">
          <a:xfrm>
            <a:off x="0" y="-357214"/>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44038" name="WordArt 6"/>
          <p:cNvSpPr>
            <a:spLocks noChangeArrowheads="1" noChangeShapeType="1" noTextEdit="1"/>
          </p:cNvSpPr>
          <p:nvPr/>
        </p:nvSpPr>
        <p:spPr bwMode="auto">
          <a:xfrm>
            <a:off x="1692275" y="1196975"/>
            <a:ext cx="5759450" cy="1871663"/>
          </a:xfrm>
          <a:prstGeom prst="rect">
            <a:avLst/>
          </a:prstGeom>
        </p:spPr>
        <p:txBody>
          <a:bodyPr wrap="none" fromWordArt="1">
            <a:prstTxWarp prst="textPlain">
              <a:avLst>
                <a:gd name="adj" fmla="val 50000"/>
              </a:avLst>
            </a:prstTxWarp>
          </a:bodyPr>
          <a:lstStyle/>
          <a:p>
            <a:pPr algn="ctr" rtl="0"/>
            <a:endParaRPr lang="ar-SA"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9" name="مستطيل 8"/>
          <p:cNvSpPr/>
          <p:nvPr/>
        </p:nvSpPr>
        <p:spPr>
          <a:xfrm>
            <a:off x="642910" y="1000108"/>
            <a:ext cx="7715304" cy="3970318"/>
          </a:xfrm>
          <a:prstGeom prst="rect">
            <a:avLst/>
          </a:prstGeom>
        </p:spPr>
        <p:txBody>
          <a:bodyPr wrap="square">
            <a:spAutoFit/>
          </a:bodyPr>
          <a:lstStyle/>
          <a:p>
            <a:pPr algn="l">
              <a:buNone/>
            </a:pPr>
            <a:r>
              <a:rPr lang="en-US" sz="2800" b="1" i="1"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His </a:t>
            </a:r>
            <a:r>
              <a:rPr lang="en-US" sz="2800" b="1" i="1"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vigorous stories of            men and animals against the environment, and survival against hardships were drawn mainly from his own experience</a:t>
            </a:r>
            <a:r>
              <a:rPr lang="en-US" sz="2800" b="1" i="1"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His </a:t>
            </a:r>
            <a:r>
              <a:rPr lang="en-US" sz="2800" b="1" i="1"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best novel, The Sea-Wolf, was based on his experiences at sea. His work embraced the concepts of unconfined individualism and Darwinism in its exploration of the laws of nature. He died at age 40 of various diseases and drug treatments</a:t>
            </a:r>
            <a:r>
              <a:rPr lang="en-US" sz="2800" b="1" dirty="0" smtClean="0"/>
              <a:t>.</a:t>
            </a:r>
          </a:p>
        </p:txBody>
      </p:sp>
      <p:pic>
        <p:nvPicPr>
          <p:cNvPr id="8" name="Picture 10" descr="titig"/>
          <p:cNvPicPr>
            <a:picLocks noChangeAspect="1" noChangeArrowheads="1" noCrop="1"/>
          </p:cNvPicPr>
          <p:nvPr/>
        </p:nvPicPr>
        <p:blipFill>
          <a:blip r:embed="rId4" cstate="print"/>
          <a:srcRect/>
          <a:stretch>
            <a:fillRect/>
          </a:stretch>
        </p:blipFill>
        <p:spPr bwMode="auto">
          <a:xfrm>
            <a:off x="4572000" y="571480"/>
            <a:ext cx="1058862" cy="903287"/>
          </a:xfrm>
          <a:prstGeom prst="rect">
            <a:avLst/>
          </a:prstGeom>
          <a:noFill/>
        </p:spPr>
      </p:pic>
      <p:pic>
        <p:nvPicPr>
          <p:cNvPr id="10" name="Picture 10" descr="titig"/>
          <p:cNvPicPr>
            <a:picLocks noChangeAspect="1" noChangeArrowheads="1" noCrop="1"/>
          </p:cNvPicPr>
          <p:nvPr/>
        </p:nvPicPr>
        <p:blipFill>
          <a:blip r:embed="rId4" cstate="print"/>
          <a:srcRect/>
          <a:stretch>
            <a:fillRect/>
          </a:stretch>
        </p:blipFill>
        <p:spPr bwMode="auto">
          <a:xfrm>
            <a:off x="6786578" y="4500570"/>
            <a:ext cx="1143008" cy="107157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nodePh="1">
                                  <p:stCondLst>
                                    <p:cond delay="0"/>
                                  </p:stCondLst>
                                  <p:endCondLst>
                                    <p:cond evt="begin" delay="0">
                                      <p:tn val="5"/>
                                    </p:cond>
                                  </p:endCondLst>
                                  <p:childTnLst>
                                    <p:set>
                                      <p:cBhvr>
                                        <p:cTn id="6" dur="1" fill="hold">
                                          <p:stCondLst>
                                            <p:cond delay="0"/>
                                          </p:stCondLst>
                                        </p:cTn>
                                        <p:tgtEl>
                                          <p:spTgt spid="44038"/>
                                        </p:tgtEl>
                                        <p:attrNameLst>
                                          <p:attrName>style.visibility</p:attrName>
                                        </p:attrNameLst>
                                      </p:cBhvr>
                                      <p:to>
                                        <p:strVal val="visible"/>
                                      </p:to>
                                    </p:set>
                                    <p:anim calcmode="lin" valueType="num">
                                      <p:cBhvr>
                                        <p:cTn id="7" dur="500" fill="hold"/>
                                        <p:tgtEl>
                                          <p:spTgt spid="44038"/>
                                        </p:tgtEl>
                                        <p:attrNameLst>
                                          <p:attrName>ppt_w</p:attrName>
                                        </p:attrNameLst>
                                      </p:cBhvr>
                                      <p:tavLst>
                                        <p:tav tm="0">
                                          <p:val>
                                            <p:fltVal val="0"/>
                                          </p:val>
                                        </p:tav>
                                        <p:tav tm="100000">
                                          <p:val>
                                            <p:strVal val="#ppt_w"/>
                                          </p:val>
                                        </p:tav>
                                      </p:tavLst>
                                    </p:anim>
                                    <p:anim calcmode="lin" valueType="num">
                                      <p:cBhvr>
                                        <p:cTn id="8" dur="500" fill="hold"/>
                                        <p:tgtEl>
                                          <p:spTgt spid="44038"/>
                                        </p:tgtEl>
                                        <p:attrNameLst>
                                          <p:attrName>ppt_h</p:attrName>
                                        </p:attrNameLst>
                                      </p:cBhvr>
                                      <p:tavLst>
                                        <p:tav tm="0">
                                          <p:val>
                                            <p:fltVal val="0"/>
                                          </p:val>
                                        </p:tav>
                                        <p:tav tm="100000">
                                          <p:val>
                                            <p:strVal val="#ppt_h"/>
                                          </p:val>
                                        </p:tav>
                                      </p:tavLst>
                                    </p:anim>
                                    <p:animEffect transition="in" filter="fade">
                                      <p:cBhvr>
                                        <p:cTn id="9"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04800" y="142852"/>
            <a:ext cx="8686800" cy="785818"/>
          </a:xfrm>
        </p:spPr>
        <p:style>
          <a:lnRef idx="3">
            <a:schemeClr val="lt1"/>
          </a:lnRef>
          <a:fillRef idx="1">
            <a:schemeClr val="accent6"/>
          </a:fillRef>
          <a:effectRef idx="1">
            <a:schemeClr val="accent6"/>
          </a:effectRef>
          <a:fontRef idx="minor">
            <a:schemeClr val="lt1"/>
          </a:fontRef>
        </p:style>
        <p:txBody>
          <a:bodyPr/>
          <a:lstStyle/>
          <a:p>
            <a:r>
              <a:rPr lang="en-US"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London’s works</a:t>
            </a:r>
            <a:endParaRPr lang="ar-SA" b="1" cap="none"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 name="عنصر نائب للمحتوى 3"/>
          <p:cNvPicPr>
            <a:picLocks noGrp="1"/>
          </p:cNvPicPr>
          <p:nvPr>
            <p:ph idx="1"/>
          </p:nvPr>
        </p:nvPicPr>
        <p:blipFill>
          <a:blip r:embed="rId3" cstate="print"/>
          <a:srcRect/>
          <a:stretch>
            <a:fillRect/>
          </a:stretch>
        </p:blipFill>
        <p:spPr bwMode="auto">
          <a:xfrm>
            <a:off x="714348" y="2143116"/>
            <a:ext cx="2286016" cy="35719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5" name="عنصر نائب للمحتوى 3" descr="JackLondoncallwild.jpg">
            <a:hlinkClick r:id="rId4"/>
          </p:cNvPr>
          <p:cNvPicPr>
            <a:picLocks/>
          </p:cNvPicPr>
          <p:nvPr/>
        </p:nvPicPr>
        <p:blipFill>
          <a:blip r:embed="rId5" cstate="print"/>
          <a:srcRect/>
          <a:stretch>
            <a:fillRect/>
          </a:stretch>
        </p:blipFill>
        <p:spPr bwMode="auto">
          <a:xfrm>
            <a:off x="5786446" y="2000240"/>
            <a:ext cx="2286016" cy="385765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scene3d>
            <a:camera prst="perspectiveFront"/>
            <a:lightRig rig="threePt" dir="t"/>
          </a:scene3d>
        </p:spPr>
      </p:pic>
      <p:pic>
        <p:nvPicPr>
          <p:cNvPr id="6" name="Picture 10" descr="titig"/>
          <p:cNvPicPr>
            <a:picLocks noChangeAspect="1" noChangeArrowheads="1" noCrop="1"/>
          </p:cNvPicPr>
          <p:nvPr/>
        </p:nvPicPr>
        <p:blipFill>
          <a:blip r:embed="rId6" cstate="print"/>
          <a:srcRect/>
          <a:stretch>
            <a:fillRect/>
          </a:stretch>
        </p:blipFill>
        <p:spPr bwMode="auto">
          <a:xfrm>
            <a:off x="7858148" y="285728"/>
            <a:ext cx="1058862" cy="903287"/>
          </a:xfrm>
          <a:prstGeom prst="rect">
            <a:avLst/>
          </a:prstGeom>
          <a:noFill/>
        </p:spPr>
      </p:pic>
      <p:pic>
        <p:nvPicPr>
          <p:cNvPr id="7" name="Picture 10" descr="titig"/>
          <p:cNvPicPr>
            <a:picLocks noChangeAspect="1" noChangeArrowheads="1" noCrop="1"/>
          </p:cNvPicPr>
          <p:nvPr/>
        </p:nvPicPr>
        <p:blipFill>
          <a:blip r:embed="rId6" cstate="print"/>
          <a:srcRect/>
          <a:stretch>
            <a:fillRect/>
          </a:stretch>
        </p:blipFill>
        <p:spPr bwMode="auto">
          <a:xfrm>
            <a:off x="0" y="5954713"/>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style>
          <a:lnRef idx="3">
            <a:schemeClr val="lt1"/>
          </a:lnRef>
          <a:fillRef idx="1">
            <a:schemeClr val="accent6"/>
          </a:fillRef>
          <a:effectRef idx="1">
            <a:schemeClr val="accent6"/>
          </a:effectRef>
          <a:fontRef idx="minor">
            <a:schemeClr val="lt1"/>
          </a:fontRef>
        </p:style>
        <p:txBody>
          <a:bodyPr>
            <a:normAutofit fontScale="92500" lnSpcReduction="10000"/>
          </a:bodyPr>
          <a:lstStyle/>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turn of the century was an exciting moment in American intellectual history .American novelists and poets were no longer simply copying British and European writers and European writers .They were now sharing ideas with the whole world .America was about to become an important contributor to world literature . A similar thing was happening in philosophy and sociology .John Dewey and William James developed their philosophy of ‘’Pragmatism’’. </a:t>
            </a:r>
            <a:endParaRPr lang="ar-S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 name="Picture 10" descr="titig"/>
          <p:cNvPicPr>
            <a:picLocks noChangeAspect="1" noChangeArrowheads="1" noCrop="1"/>
          </p:cNvPicPr>
          <p:nvPr/>
        </p:nvPicPr>
        <p:blipFill>
          <a:blip r:embed="rId3" cstate="print"/>
          <a:srcRect/>
          <a:stretch>
            <a:fillRect/>
          </a:stretch>
        </p:blipFill>
        <p:spPr bwMode="auto">
          <a:xfrm>
            <a:off x="7858148" y="285728"/>
            <a:ext cx="1058862" cy="903287"/>
          </a:xfrm>
          <a:prstGeom prst="rect">
            <a:avLst/>
          </a:prstGeom>
          <a:noFill/>
        </p:spPr>
      </p:pic>
      <p:pic>
        <p:nvPicPr>
          <p:cNvPr id="5" name="Picture 10" descr="titig"/>
          <p:cNvPicPr>
            <a:picLocks noChangeAspect="1" noChangeArrowheads="1" noCrop="1"/>
          </p:cNvPicPr>
          <p:nvPr/>
        </p:nvPicPr>
        <p:blipFill>
          <a:blip r:embed="rId3" cstate="print"/>
          <a:srcRect/>
          <a:stretch>
            <a:fillRect/>
          </a:stretch>
        </p:blipFill>
        <p:spPr bwMode="auto">
          <a:xfrm>
            <a:off x="214282" y="5954713"/>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style>
          <a:lnRef idx="3">
            <a:schemeClr val="lt1"/>
          </a:lnRef>
          <a:fillRef idx="1">
            <a:schemeClr val="accent6"/>
          </a:fillRef>
          <a:effectRef idx="1">
            <a:schemeClr val="accent6"/>
          </a:effectRef>
          <a:fontRef idx="minor">
            <a:schemeClr val="lt1"/>
          </a:fontRef>
        </p:style>
        <p:txBody>
          <a:bodyPr/>
          <a:lstStyle/>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Thorsten Veblen: made an important contribution to the growing attack on the capitalist economic and social system with his theory of </a:t>
            </a:r>
            <a:r>
              <a:rPr lang="en-US"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leisure class</a:t>
            </a:r>
            <a:r>
              <a:rPr lang="en-US" i="1" dirty="0" smtClean="0"/>
              <a:t>.</a:t>
            </a:r>
            <a:endParaRPr lang="ar-SA" i="1" dirty="0"/>
          </a:p>
        </p:txBody>
      </p:sp>
      <p:pic>
        <p:nvPicPr>
          <p:cNvPr id="4" name="Picture 10" descr="titig"/>
          <p:cNvPicPr>
            <a:picLocks noChangeAspect="1" noChangeArrowheads="1" noCrop="1"/>
          </p:cNvPicPr>
          <p:nvPr/>
        </p:nvPicPr>
        <p:blipFill>
          <a:blip r:embed="rId3" cstate="print"/>
          <a:srcRect/>
          <a:stretch>
            <a:fillRect/>
          </a:stretch>
        </p:blipFill>
        <p:spPr bwMode="auto">
          <a:xfrm>
            <a:off x="214282" y="5715016"/>
            <a:ext cx="1058862" cy="903287"/>
          </a:xfrm>
          <a:prstGeom prst="rect">
            <a:avLst/>
          </a:prstGeom>
          <a:noFill/>
        </p:spPr>
      </p:pic>
      <p:pic>
        <p:nvPicPr>
          <p:cNvPr id="5" name="Picture 10" descr="titig"/>
          <p:cNvPicPr>
            <a:picLocks noChangeAspect="1" noChangeArrowheads="1" noCrop="1"/>
          </p:cNvPicPr>
          <p:nvPr/>
        </p:nvPicPr>
        <p:blipFill>
          <a:blip r:embed="rId3" cstate="print"/>
          <a:srcRect/>
          <a:stretch>
            <a:fillRect/>
          </a:stretch>
        </p:blipFill>
        <p:spPr bwMode="auto">
          <a:xfrm>
            <a:off x="7786710" y="428604"/>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285728"/>
            <a:ext cx="82296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60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The turn of the Century</a:t>
            </a:r>
            <a:r>
              <a:rPr lang="ar-SA" sz="4800" dirty="0" smtClean="0"/>
              <a:t/>
            </a:r>
            <a:br>
              <a:rPr lang="ar-SA" sz="4800" dirty="0" smtClean="0"/>
            </a:br>
            <a:endParaRPr lang="ar-SA" sz="4800" dirty="0"/>
          </a:p>
        </p:txBody>
      </p:sp>
      <p:pic>
        <p:nvPicPr>
          <p:cNvPr id="6" name="Picture 8" descr="Q82_24"/>
          <p:cNvPicPr>
            <a:picLocks noGrp="1" noChangeAspect="1" noChangeArrowheads="1" noCrop="1"/>
          </p:cNvPicPr>
          <p:nvPr>
            <p:ph idx="1"/>
          </p:nvPr>
        </p:nvPicPr>
        <p:blipFill>
          <a:blip r:embed="rId3" cstate="print"/>
          <a:srcRect/>
          <a:stretch>
            <a:fillRect/>
          </a:stretch>
        </p:blipFill>
        <p:spPr bwMode="auto">
          <a:xfrm flipH="1">
            <a:off x="2643174" y="642918"/>
            <a:ext cx="4643471" cy="1928826"/>
          </a:xfrm>
          <a:prstGeom prst="rect">
            <a:avLst/>
          </a:prstGeom>
          <a:noFill/>
        </p:spPr>
      </p:pic>
      <p:pic>
        <p:nvPicPr>
          <p:cNvPr id="7" name="Picture 8" descr="Q82_24"/>
          <p:cNvPicPr>
            <a:picLocks noGrp="1" noChangeAspect="1" noChangeArrowheads="1" noCrop="1"/>
          </p:cNvPicPr>
          <p:nvPr>
            <p:ph idx="4294967295"/>
          </p:nvPr>
        </p:nvPicPr>
        <p:blipFill>
          <a:blip r:embed="rId3" cstate="print"/>
          <a:srcRect/>
          <a:stretch>
            <a:fillRect/>
          </a:stretch>
        </p:blipFill>
        <p:spPr bwMode="auto">
          <a:xfrm flipH="1">
            <a:off x="3286116" y="2143116"/>
            <a:ext cx="5072098" cy="2649700"/>
          </a:xfrm>
          <a:prstGeom prst="rect">
            <a:avLst/>
          </a:prstGeom>
          <a:noFill/>
        </p:spPr>
      </p:pic>
      <p:pic>
        <p:nvPicPr>
          <p:cNvPr id="1026" name="Picture 2" descr="C:\Users\عام\Pictures\صورة1.png"/>
          <p:cNvPicPr>
            <a:picLocks noGrp="1" noChangeAspect="1" noChangeArrowheads="1"/>
          </p:cNvPicPr>
          <p:nvPr>
            <p:ph idx="4294967295"/>
          </p:nvPr>
        </p:nvPicPr>
        <p:blipFill>
          <a:blip r:embed="rId4" cstate="print"/>
          <a:srcRect/>
          <a:stretch>
            <a:fillRect/>
          </a:stretch>
        </p:blipFill>
        <p:spPr bwMode="auto">
          <a:xfrm>
            <a:off x="5286380" y="2428868"/>
            <a:ext cx="2500312" cy="3857625"/>
          </a:xfrm>
          <a:prstGeom prst="rect">
            <a:avLst/>
          </a:prstGeom>
          <a:noFill/>
        </p:spPr>
      </p:pic>
      <p:pic>
        <p:nvPicPr>
          <p:cNvPr id="9" name="Picture 10" descr="Q82_24"/>
          <p:cNvPicPr>
            <a:picLocks noChangeAspect="1" noChangeArrowheads="1" noCrop="1"/>
          </p:cNvPicPr>
          <p:nvPr/>
        </p:nvPicPr>
        <p:blipFill>
          <a:blip r:embed="rId3" cstate="print"/>
          <a:srcRect/>
          <a:stretch>
            <a:fillRect/>
          </a:stretch>
        </p:blipFill>
        <p:spPr bwMode="auto">
          <a:xfrm rot="16200000" flipH="1" flipV="1">
            <a:off x="5572145" y="6357945"/>
            <a:ext cx="5143510" cy="4429156"/>
          </a:xfrm>
          <a:prstGeom prst="rect">
            <a:avLst/>
          </a:prstGeom>
          <a:noFill/>
        </p:spPr>
      </p:pic>
      <p:sp>
        <p:nvSpPr>
          <p:cNvPr id="10" name="مستطيل 9"/>
          <p:cNvSpPr/>
          <p:nvPr/>
        </p:nvSpPr>
        <p:spPr>
          <a:xfrm>
            <a:off x="2571736" y="1857364"/>
            <a:ext cx="4214842" cy="707886"/>
          </a:xfrm>
          <a:prstGeom prst="rect">
            <a:avLst/>
          </a:prstGeom>
        </p:spPr>
        <p:txBody>
          <a:bodyPr wrap="square">
            <a:spAutoFit/>
          </a:bodyPr>
          <a:lstStyle/>
          <a:p>
            <a:pPr algn="ctr"/>
            <a:endParaRPr lang="ar-SA" sz="4000" dirty="0"/>
          </a:p>
        </p:txBody>
      </p:sp>
      <p:pic>
        <p:nvPicPr>
          <p:cNvPr id="11" name="صورة 10" descr="http://upload.wikimedia.org/wikipedia/commons/thumb/b/ba/Frank_Norris.jpg/240px-Frank_Norris.jpg">
            <a:hlinkClick r:id="rId5"/>
          </p:cNvPr>
          <p:cNvPicPr/>
          <p:nvPr/>
        </p:nvPicPr>
        <p:blipFill>
          <a:blip r:embed="rId6" cstate="print"/>
          <a:srcRect/>
          <a:stretch>
            <a:fillRect/>
          </a:stretch>
        </p:blipFill>
        <p:spPr bwMode="auto">
          <a:xfrm>
            <a:off x="3357554" y="4214818"/>
            <a:ext cx="1857388" cy="2928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عنصر نائب للمحتوى 3" descr="http://upload.wikimedia.org/wikipedia/commons/thumb/8/85/JackLondon02.jpeg/240px-JackLondon02.jpeg">
            <a:hlinkClick r:id="rId7"/>
          </p:cNvPr>
          <p:cNvPicPr>
            <a:picLocks/>
          </p:cNvPicPr>
          <p:nvPr/>
        </p:nvPicPr>
        <p:blipFill>
          <a:blip r:embed="rId8" cstate="print"/>
          <a:srcRect/>
          <a:stretch>
            <a:fillRect/>
          </a:stretch>
        </p:blipFill>
        <p:spPr bwMode="auto">
          <a:xfrm>
            <a:off x="3357554" y="1000108"/>
            <a:ext cx="1857388" cy="30003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عنصر نائب للمحتوى 4" descr="http://upload.wikimedia.org/wikipedia/commons/7/78/Henry_Adams.jpg">
            <a:hlinkClick r:id="rId9"/>
          </p:cNvPr>
          <p:cNvPicPr>
            <a:picLocks/>
          </p:cNvPicPr>
          <p:nvPr/>
        </p:nvPicPr>
        <p:blipFill>
          <a:blip r:embed="rId10" cstate="print"/>
          <a:srcRect/>
          <a:stretch>
            <a:fillRect/>
          </a:stretch>
        </p:blipFill>
        <p:spPr bwMode="auto">
          <a:xfrm>
            <a:off x="1357290" y="2357430"/>
            <a:ext cx="1714512" cy="2857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0" descr="Q82_24"/>
          <p:cNvPicPr>
            <a:picLocks noChangeAspect="1" noChangeArrowheads="1" noCrop="1"/>
          </p:cNvPicPr>
          <p:nvPr/>
        </p:nvPicPr>
        <p:blipFill>
          <a:blip r:embed="rId3" cstate="print"/>
          <a:srcRect/>
          <a:stretch>
            <a:fillRect/>
          </a:stretch>
        </p:blipFill>
        <p:spPr bwMode="auto">
          <a:xfrm rot="16200000" flipH="1" flipV="1">
            <a:off x="-1294656" y="6723889"/>
            <a:ext cx="6232554" cy="4071933"/>
          </a:xfrm>
          <a:prstGeom prst="rect">
            <a:avLst/>
          </a:prstGeom>
          <a:noFill/>
        </p:spPr>
      </p:pic>
      <p:pic>
        <p:nvPicPr>
          <p:cNvPr id="15" name="Picture 8" descr="Q82_24"/>
          <p:cNvPicPr>
            <a:picLocks noChangeAspect="1" noChangeArrowheads="1" noCrop="1"/>
          </p:cNvPicPr>
          <p:nvPr/>
        </p:nvPicPr>
        <p:blipFill>
          <a:blip r:embed="rId3" cstate="print"/>
          <a:srcRect/>
          <a:stretch>
            <a:fillRect/>
          </a:stretch>
        </p:blipFill>
        <p:spPr bwMode="auto">
          <a:xfrm flipH="1">
            <a:off x="-4357750" y="642918"/>
            <a:ext cx="5500726" cy="3196447"/>
          </a:xfrm>
          <a:prstGeom prst="rect">
            <a:avLst/>
          </a:prstGeom>
          <a:noFill/>
        </p:spPr>
      </p:pic>
    </p:spTree>
  </p:cSld>
  <p:clrMapOvr>
    <a:masterClrMapping/>
  </p:clrMapOvr>
  <p:transition>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endParaRPr lang="ar-SA" dirty="0"/>
          </a:p>
        </p:txBody>
      </p:sp>
      <p:pic>
        <p:nvPicPr>
          <p:cNvPr id="4" name="Picture 2"/>
          <p:cNvPicPr>
            <a:picLocks noGrp="1" noChangeAspect="1" noChangeArrowheads="1"/>
          </p:cNvPicPr>
          <p:nvPr>
            <p:ph idx="1"/>
          </p:nvPr>
        </p:nvPicPr>
        <p:blipFill>
          <a:blip r:embed="rId3" cstate="print"/>
          <a:srcRect t="20094" b="20094"/>
          <a:stretch>
            <a:fillRect/>
          </a:stretch>
        </p:blipFill>
        <p:spPr bwMode="auto">
          <a:xfrm>
            <a:off x="214282" y="0"/>
            <a:ext cx="8715437" cy="6607910"/>
          </a:xfrm>
          <a:prstGeom prst="rect">
            <a:avLst/>
          </a:prstGeom>
          <a:ln w="228600" cap="sq" cmpd="thickThin">
            <a:solidFill>
              <a:srgbClr val="000000"/>
            </a:solidFill>
            <a:prstDash val="solid"/>
            <a:miter lim="800000"/>
          </a:ln>
          <a:effectLst>
            <a:innerShdw blurRad="76200">
              <a:srgbClr val="000000"/>
            </a:innerShdw>
          </a:effectLst>
        </p:spPr>
      </p:pic>
      <p:sp>
        <p:nvSpPr>
          <p:cNvPr id="5" name="مستطيل 4"/>
          <p:cNvSpPr/>
          <p:nvPr/>
        </p:nvSpPr>
        <p:spPr>
          <a:xfrm>
            <a:off x="500034" y="4214818"/>
            <a:ext cx="7358114" cy="132343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8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Robert Herrick</a:t>
            </a:r>
            <a:endParaRPr lang="ar-SA" sz="8000" dirty="0"/>
          </a:p>
        </p:txBody>
      </p:sp>
      <p:pic>
        <p:nvPicPr>
          <p:cNvPr id="6" name="Picture 10" descr="titig"/>
          <p:cNvPicPr>
            <a:picLocks noChangeAspect="1" noChangeArrowheads="1" noCrop="1"/>
          </p:cNvPicPr>
          <p:nvPr/>
        </p:nvPicPr>
        <p:blipFill>
          <a:blip r:embed="rId4" cstate="print"/>
          <a:srcRect/>
          <a:stretch>
            <a:fillRect/>
          </a:stretch>
        </p:blipFill>
        <p:spPr bwMode="auto">
          <a:xfrm>
            <a:off x="7643834" y="142852"/>
            <a:ext cx="1058862" cy="903287"/>
          </a:xfrm>
          <a:prstGeom prst="rect">
            <a:avLst/>
          </a:prstGeom>
          <a:noFill/>
        </p:spPr>
      </p:pic>
      <p:pic>
        <p:nvPicPr>
          <p:cNvPr id="7" name="Picture 10" descr="titig"/>
          <p:cNvPicPr>
            <a:picLocks noChangeAspect="1" noChangeArrowheads="1" noCrop="1"/>
          </p:cNvPicPr>
          <p:nvPr/>
        </p:nvPicPr>
        <p:blipFill>
          <a:blip r:embed="rId4" cstate="print"/>
          <a:srcRect/>
          <a:stretch>
            <a:fillRect/>
          </a:stretch>
        </p:blipFill>
        <p:spPr bwMode="auto">
          <a:xfrm>
            <a:off x="285720" y="5643578"/>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214282" y="1500174"/>
            <a:ext cx="8686800" cy="4525963"/>
          </a:xfrm>
        </p:spPr>
        <p:style>
          <a:lnRef idx="3">
            <a:schemeClr val="lt1"/>
          </a:lnRef>
          <a:fillRef idx="1">
            <a:schemeClr val="accent6"/>
          </a:fillRef>
          <a:effectRef idx="1">
            <a:schemeClr val="accent6"/>
          </a:effectRef>
          <a:fontRef idx="minor">
            <a:schemeClr val="lt1"/>
          </a:fontRef>
        </p:style>
        <p:txBody>
          <a:bodyPr>
            <a:normAutofit/>
          </a:bodyPr>
          <a:lstStyle/>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 seemed to have a tragic view of life.</a:t>
            </a:r>
          </a:p>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 describes the evil growth of the “commercial spirit “in America from 1890s.</a:t>
            </a:r>
            <a:r>
              <a:rPr lang="ar-S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buNone/>
            </a:pPr>
            <a:endPar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Like many writers after him, Herrick seemed to be filled with hopelessness and despair.</a:t>
            </a:r>
          </a:p>
          <a:p>
            <a:pPr algn="l">
              <a:buNone/>
            </a:pPr>
            <a:r>
              <a:rPr lang="en-US" dirty="0" smtClean="0"/>
              <a:t> </a:t>
            </a:r>
            <a:endParaRPr lang="ar-SA" dirty="0"/>
          </a:p>
        </p:txBody>
      </p:sp>
      <p:pic>
        <p:nvPicPr>
          <p:cNvPr id="4" name="Picture 10" descr="titig"/>
          <p:cNvPicPr>
            <a:picLocks noChangeAspect="1" noChangeArrowheads="1" noCrop="1"/>
          </p:cNvPicPr>
          <p:nvPr/>
        </p:nvPicPr>
        <p:blipFill>
          <a:blip r:embed="rId3" cstate="print"/>
          <a:srcRect/>
          <a:stretch>
            <a:fillRect/>
          </a:stretch>
        </p:blipFill>
        <p:spPr bwMode="auto">
          <a:xfrm>
            <a:off x="7858148" y="285728"/>
            <a:ext cx="1058862" cy="903287"/>
          </a:xfrm>
          <a:prstGeom prst="rect">
            <a:avLst/>
          </a:prstGeom>
          <a:noFill/>
        </p:spPr>
      </p:pic>
      <p:pic>
        <p:nvPicPr>
          <p:cNvPr id="5" name="Picture 10" descr="titig"/>
          <p:cNvPicPr>
            <a:picLocks noChangeAspect="1" noChangeArrowheads="1" noCrop="1"/>
          </p:cNvPicPr>
          <p:nvPr/>
        </p:nvPicPr>
        <p:blipFill>
          <a:blip r:embed="rId3" cstate="print"/>
          <a:srcRect/>
          <a:stretch>
            <a:fillRect/>
          </a:stretch>
        </p:blipFill>
        <p:spPr bwMode="auto">
          <a:xfrm flipH="1">
            <a:off x="142844" y="5786454"/>
            <a:ext cx="785818"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3929066"/>
            <a:ext cx="8686800" cy="838200"/>
          </a:xfrm>
        </p:spPr>
        <p:txBody>
          <a:bodyPr>
            <a:normAutofit/>
          </a:bodyPr>
          <a:lstStyle/>
          <a:p>
            <a:endParaRPr lang="ar-SA" dirty="0"/>
          </a:p>
        </p:txBody>
      </p:sp>
      <p:pic>
        <p:nvPicPr>
          <p:cNvPr id="35842" name="Picture 2"/>
          <p:cNvPicPr>
            <a:picLocks noGrp="1" noChangeAspect="1" noChangeArrowheads="1"/>
          </p:cNvPicPr>
          <p:nvPr>
            <p:ph idx="1"/>
          </p:nvPr>
        </p:nvPicPr>
        <p:blipFill>
          <a:blip r:embed="rId3" cstate="print"/>
          <a:srcRect/>
          <a:stretch>
            <a:fillRect/>
          </a:stretch>
        </p:blipFill>
        <p:spPr bwMode="auto">
          <a:xfrm>
            <a:off x="0" y="0"/>
            <a:ext cx="9096428" cy="671514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مستطيل 3"/>
          <p:cNvSpPr/>
          <p:nvPr/>
        </p:nvSpPr>
        <p:spPr>
          <a:xfrm>
            <a:off x="3714744" y="4857760"/>
            <a:ext cx="5259347" cy="9233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Upton Sinclair</a:t>
            </a:r>
            <a:endParaRPr lang="ar-SA"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5" name="Picture 10" descr="titig"/>
          <p:cNvPicPr>
            <a:picLocks noChangeAspect="1" noChangeArrowheads="1" noCrop="1"/>
          </p:cNvPicPr>
          <p:nvPr/>
        </p:nvPicPr>
        <p:blipFill>
          <a:blip r:embed="rId4" cstate="print"/>
          <a:srcRect/>
          <a:stretch>
            <a:fillRect/>
          </a:stretch>
        </p:blipFill>
        <p:spPr bwMode="auto">
          <a:xfrm>
            <a:off x="7858148" y="285728"/>
            <a:ext cx="1058862" cy="903287"/>
          </a:xfrm>
          <a:prstGeom prst="rect">
            <a:avLst/>
          </a:prstGeom>
          <a:noFill/>
        </p:spPr>
      </p:pic>
      <p:pic>
        <p:nvPicPr>
          <p:cNvPr id="6" name="Picture 10" descr="titig"/>
          <p:cNvPicPr>
            <a:picLocks noChangeAspect="1" noChangeArrowheads="1" noCrop="1"/>
          </p:cNvPicPr>
          <p:nvPr/>
        </p:nvPicPr>
        <p:blipFill>
          <a:blip r:embed="rId4" cstate="print"/>
          <a:srcRect/>
          <a:stretch>
            <a:fillRect/>
          </a:stretch>
        </p:blipFill>
        <p:spPr bwMode="auto">
          <a:xfrm>
            <a:off x="-285784" y="5954713"/>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5981680" cy="6858000"/>
          </a:xfrm>
        </p:spPr>
        <p:style>
          <a:lnRef idx="3">
            <a:schemeClr val="lt1"/>
          </a:lnRef>
          <a:fillRef idx="1">
            <a:schemeClr val="accent6"/>
          </a:fillRef>
          <a:effectRef idx="1">
            <a:schemeClr val="accent6"/>
          </a:effectRef>
          <a:fontRef idx="minor">
            <a:schemeClr val="lt1"/>
          </a:fontRef>
        </p:style>
        <p:txBody>
          <a:bodyPr/>
          <a:lstStyle/>
          <a:p>
            <a:r>
              <a:rPr lang="en-US"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famous Muckrakers, he believed in human goodness and was sure society </a:t>
            </a:r>
            <a:r>
              <a:rPr lang="ar-SA"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ar-SA"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could be changed.</a:t>
            </a:r>
            <a:br>
              <a:rPr lang="en-US"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His famous novel, the jungle  ,was a successful weapon in his fight for justice.</a:t>
            </a:r>
            <a:endParaRPr lang="ar-SA" b="1" cap="none"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8" name="عنصر نائب للمحتوى 7" descr="jungle.jpg"/>
          <p:cNvPicPr>
            <a:picLocks noGrp="1" noChangeAspect="1"/>
          </p:cNvPicPr>
          <p:nvPr>
            <p:ph idx="1"/>
          </p:nvPr>
        </p:nvPicPr>
        <p:blipFill>
          <a:blip r:embed="rId3" cstate="print"/>
          <a:stretch>
            <a:fillRect/>
          </a:stretch>
        </p:blipFill>
        <p:spPr>
          <a:xfrm>
            <a:off x="6286512" y="0"/>
            <a:ext cx="3500462"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5" name="Picture 10" descr="titig"/>
          <p:cNvPicPr>
            <a:picLocks noChangeAspect="1" noChangeArrowheads="1" noCrop="1"/>
          </p:cNvPicPr>
          <p:nvPr/>
        </p:nvPicPr>
        <p:blipFill>
          <a:blip r:embed="rId4" cstate="print"/>
          <a:srcRect/>
          <a:stretch>
            <a:fillRect/>
          </a:stretch>
        </p:blipFill>
        <p:spPr bwMode="auto">
          <a:xfrm>
            <a:off x="4572000" y="214290"/>
            <a:ext cx="1058862" cy="903287"/>
          </a:xfrm>
          <a:prstGeom prst="rect">
            <a:avLst/>
          </a:prstGeom>
          <a:noFill/>
        </p:spPr>
      </p:pic>
      <p:pic>
        <p:nvPicPr>
          <p:cNvPr id="6" name="Picture 10" descr="titig"/>
          <p:cNvPicPr>
            <a:picLocks noChangeAspect="1" noChangeArrowheads="1" noCrop="1"/>
          </p:cNvPicPr>
          <p:nvPr/>
        </p:nvPicPr>
        <p:blipFill>
          <a:blip r:embed="rId4" cstate="print"/>
          <a:srcRect/>
          <a:stretch>
            <a:fillRect/>
          </a:stretch>
        </p:blipFill>
        <p:spPr bwMode="auto">
          <a:xfrm>
            <a:off x="214282" y="5643578"/>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3786190"/>
            <a:ext cx="8686800" cy="1357322"/>
          </a:xfrm>
        </p:spPr>
        <p:txBody>
          <a:bodyPr>
            <a:normAutofit/>
          </a:bodyPr>
          <a:lstStyle/>
          <a:p>
            <a:r>
              <a:rPr lang="en-US" b="1" dirty="0" smtClean="0"/>
              <a:t>)</a:t>
            </a:r>
            <a:endParaRPr lang="ar-SA" dirty="0"/>
          </a:p>
        </p:txBody>
      </p:sp>
      <p:pic>
        <p:nvPicPr>
          <p:cNvPr id="4" name="عنصر نائب للمحتوى 3" descr="Porter Photo"/>
          <p:cNvPicPr>
            <a:picLocks noGrp="1"/>
          </p:cNvPicPr>
          <p:nvPr>
            <p:ph idx="1"/>
          </p:nvPr>
        </p:nvPicPr>
        <p:blipFill>
          <a:blip r:embed="rId3" cstate="print"/>
          <a:srcRect/>
          <a:stretch>
            <a:fillRect/>
          </a:stretch>
        </p:blipFill>
        <p:spPr bwMode="auto">
          <a:xfrm>
            <a:off x="142844" y="0"/>
            <a:ext cx="9001156" cy="6643686"/>
          </a:xfrm>
          <a:prstGeom prst="rect">
            <a:avLst/>
          </a:prstGeom>
          <a:ln w="228600" cap="sq" cmpd="thickThin">
            <a:solidFill>
              <a:srgbClr val="000000"/>
            </a:solidFill>
            <a:prstDash val="solid"/>
            <a:miter lim="800000"/>
          </a:ln>
          <a:effectLst>
            <a:innerShdw blurRad="76200">
              <a:srgbClr val="000000"/>
            </a:innerShdw>
          </a:effectLst>
        </p:spPr>
      </p:pic>
      <p:sp>
        <p:nvSpPr>
          <p:cNvPr id="5" name="مستطيل 4"/>
          <p:cNvSpPr/>
          <p:nvPr/>
        </p:nvSpPr>
        <p:spPr>
          <a:xfrm>
            <a:off x="142844" y="571480"/>
            <a:ext cx="8429684" cy="646331"/>
          </a:xfrm>
          <a:prstGeom prst="rect">
            <a:avLst/>
          </a:prstGeom>
        </p:spPr>
        <p:txBody>
          <a:bodyPr wrap="square">
            <a:spAutoFit/>
          </a:bodyPr>
          <a:lstStyle/>
          <a:p>
            <a:pPr algn="l"/>
            <a:r>
              <a:rPr lang="en-US" b="1" dirty="0" smtClean="0"/>
              <a:t/>
            </a:r>
            <a:br>
              <a:rPr lang="en-US" b="1" dirty="0" smtClean="0"/>
            </a:br>
            <a:endParaRPr lang="ar-SA" dirty="0"/>
          </a:p>
        </p:txBody>
      </p:sp>
      <p:sp>
        <p:nvSpPr>
          <p:cNvPr id="7" name="مستطيل 6"/>
          <p:cNvSpPr/>
          <p:nvPr/>
        </p:nvSpPr>
        <p:spPr>
          <a:xfrm>
            <a:off x="0" y="4929198"/>
            <a:ext cx="4286280" cy="76944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l"/>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William S. Porter</a:t>
            </a:r>
            <a:endParaRPr lang="ar-SA"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مستطيل 7"/>
          <p:cNvSpPr/>
          <p:nvPr/>
        </p:nvSpPr>
        <p:spPr>
          <a:xfrm>
            <a:off x="3929058" y="5786454"/>
            <a:ext cx="5214942" cy="70788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 Henry" (1862-1910</a:t>
            </a:r>
            <a:endParaRPr lang="ar-SA" sz="4000" dirty="0">
              <a:solidFill>
                <a:schemeClr val="tx1"/>
              </a:solidFill>
            </a:endParaRPr>
          </a:p>
        </p:txBody>
      </p:sp>
      <p:pic>
        <p:nvPicPr>
          <p:cNvPr id="9" name="Picture 10" descr="titig"/>
          <p:cNvPicPr>
            <a:picLocks noChangeAspect="1" noChangeArrowheads="1" noCrop="1"/>
          </p:cNvPicPr>
          <p:nvPr/>
        </p:nvPicPr>
        <p:blipFill>
          <a:blip r:embed="rId4" cstate="print"/>
          <a:srcRect/>
          <a:stretch>
            <a:fillRect/>
          </a:stretch>
        </p:blipFill>
        <p:spPr bwMode="auto">
          <a:xfrm>
            <a:off x="7858148" y="285728"/>
            <a:ext cx="1058862" cy="903287"/>
          </a:xfrm>
          <a:prstGeom prst="rect">
            <a:avLst/>
          </a:prstGeom>
          <a:noFill/>
        </p:spPr>
      </p:pic>
      <p:pic>
        <p:nvPicPr>
          <p:cNvPr id="10" name="Picture 10" descr="titig"/>
          <p:cNvPicPr>
            <a:picLocks noChangeAspect="1" noChangeArrowheads="1" noCrop="1"/>
          </p:cNvPicPr>
          <p:nvPr/>
        </p:nvPicPr>
        <p:blipFill>
          <a:blip r:embed="rId4" cstate="print"/>
          <a:srcRect/>
          <a:stretch>
            <a:fillRect/>
          </a:stretch>
        </p:blipFill>
        <p:spPr bwMode="auto">
          <a:xfrm>
            <a:off x="0" y="5786454"/>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style>
          <a:lnRef idx="3">
            <a:schemeClr val="lt1"/>
          </a:lnRef>
          <a:fillRef idx="1">
            <a:schemeClr val="accent6"/>
          </a:fillRef>
          <a:effectRef idx="1">
            <a:schemeClr val="accent6"/>
          </a:effectRef>
          <a:fontRef idx="minor">
            <a:schemeClr val="lt1"/>
          </a:fontRef>
        </p:style>
        <p:txBody>
          <a:bodyPr/>
          <a:lstStyle/>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O.Henry wrote short story a week. His famous collection of stories, Cabbages and Kings (1904 ).</a:t>
            </a:r>
          </a:p>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His stories begin with action and move quickly toward their conclusion the are filled with deep, loving portrait of lives of ordinary people. </a:t>
            </a:r>
            <a:endParaRPr lang="ar-S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 name="Picture 10" descr="titig"/>
          <p:cNvPicPr>
            <a:picLocks noChangeAspect="1" noChangeArrowheads="1" noCrop="1"/>
          </p:cNvPicPr>
          <p:nvPr/>
        </p:nvPicPr>
        <p:blipFill>
          <a:blip r:embed="rId3" cstate="print"/>
          <a:srcRect/>
          <a:stretch>
            <a:fillRect/>
          </a:stretch>
        </p:blipFill>
        <p:spPr bwMode="auto">
          <a:xfrm>
            <a:off x="142844" y="5715016"/>
            <a:ext cx="1058862" cy="903287"/>
          </a:xfrm>
          <a:prstGeom prst="rect">
            <a:avLst/>
          </a:prstGeom>
          <a:noFill/>
        </p:spPr>
      </p:pic>
      <p:pic>
        <p:nvPicPr>
          <p:cNvPr id="5" name="Picture 10" descr="titig"/>
          <p:cNvPicPr>
            <a:picLocks noChangeAspect="1" noChangeArrowheads="1" noCrop="1"/>
          </p:cNvPicPr>
          <p:nvPr/>
        </p:nvPicPr>
        <p:blipFill>
          <a:blip r:embed="rId3" cstate="print"/>
          <a:srcRect/>
          <a:stretch>
            <a:fillRect/>
          </a:stretch>
        </p:blipFill>
        <p:spPr bwMode="auto">
          <a:xfrm>
            <a:off x="7786710" y="500042"/>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428604"/>
            <a:ext cx="8686800" cy="838200"/>
          </a:xfrm>
        </p:spPr>
        <p:style>
          <a:lnRef idx="0">
            <a:schemeClr val="accent4"/>
          </a:lnRef>
          <a:fillRef idx="3">
            <a:schemeClr val="accent4"/>
          </a:fillRef>
          <a:effectRef idx="3">
            <a:schemeClr val="accent4"/>
          </a:effectRef>
          <a:fontRef idx="minor">
            <a:schemeClr val="lt1"/>
          </a:fontRef>
        </p:style>
        <p:txBody>
          <a:bodyPr/>
          <a:lstStyle/>
          <a:p>
            <a:r>
              <a:rPr lang="ar-SA" cap="none" dirty="0" smtClean="0"/>
              <a:t>”</a:t>
            </a:r>
            <a:r>
              <a:rPr lang="en-US" cap="none" dirty="0" smtClean="0"/>
              <a:t> </a:t>
            </a:r>
            <a:r>
              <a:rPr lang="en-US"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“Progressive Era”     “Muckraker Era</a:t>
            </a:r>
            <a:endParaRPr lang="ar-SA" b="1" cap="none"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عنصر نائب للمحتوى 2"/>
          <p:cNvSpPr>
            <a:spLocks noGrp="1"/>
          </p:cNvSpPr>
          <p:nvPr>
            <p:ph idx="1"/>
          </p:nvPr>
        </p:nvSpPr>
        <p:spPr>
          <a:xfrm>
            <a:off x="304800" y="1500174"/>
            <a:ext cx="8686800" cy="4579951"/>
          </a:xfrm>
        </p:spPr>
        <p:style>
          <a:lnRef idx="3">
            <a:schemeClr val="lt1"/>
          </a:lnRef>
          <a:fillRef idx="1">
            <a:schemeClr val="accent6"/>
          </a:fillRef>
          <a:effectRef idx="1">
            <a:schemeClr val="accent6"/>
          </a:effectRef>
          <a:fontRef idx="minor">
            <a:schemeClr val="lt1"/>
          </a:fontRef>
        </p:style>
        <p:txBody>
          <a:bodyPr/>
          <a:lstStyle/>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the turn of the century the president announced that the government must lead a war against the nation’s political, social and </a:t>
            </a:r>
            <a:r>
              <a:rPr lang="ar-S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economic evils.</a:t>
            </a:r>
          </a:p>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But in newspapers. And literature  from 1900 to 1914 this was the Muckrakers era” </a:t>
            </a:r>
            <a:r>
              <a:rPr lang="en-US" dirty="0" smtClean="0"/>
              <a:t>.</a:t>
            </a:r>
            <a:endParaRPr lang="ar-SA" dirty="0"/>
          </a:p>
        </p:txBody>
      </p:sp>
      <p:pic>
        <p:nvPicPr>
          <p:cNvPr id="4" name="Picture 10" descr="titig"/>
          <p:cNvPicPr>
            <a:picLocks noChangeAspect="1" noChangeArrowheads="1" noCrop="1"/>
          </p:cNvPicPr>
          <p:nvPr/>
        </p:nvPicPr>
        <p:blipFill>
          <a:blip r:embed="rId3" cstate="print"/>
          <a:srcRect/>
          <a:stretch>
            <a:fillRect/>
          </a:stretch>
        </p:blipFill>
        <p:spPr bwMode="auto">
          <a:xfrm>
            <a:off x="142844" y="5572140"/>
            <a:ext cx="1058862" cy="903287"/>
          </a:xfrm>
          <a:prstGeom prst="rect">
            <a:avLst/>
          </a:prstGeom>
          <a:noFill/>
        </p:spPr>
      </p:pic>
      <p:pic>
        <p:nvPicPr>
          <p:cNvPr id="5" name="Picture 10" descr="titig"/>
          <p:cNvPicPr>
            <a:picLocks noChangeAspect="1" noChangeArrowheads="1" noCrop="1"/>
          </p:cNvPicPr>
          <p:nvPr/>
        </p:nvPicPr>
        <p:blipFill>
          <a:blip r:embed="rId3" cstate="print"/>
          <a:srcRect/>
          <a:stretch>
            <a:fillRect/>
          </a:stretch>
        </p:blipFill>
        <p:spPr bwMode="auto">
          <a:xfrm>
            <a:off x="7858148" y="285728"/>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ctr"/>
            <a:endParaRPr lang="ar-SA" dirty="0">
              <a:solidFill>
                <a:srgbClr val="F84D08"/>
              </a:solidFill>
            </a:endParaRPr>
          </a:p>
        </p:txBody>
      </p:sp>
      <p:graphicFrame>
        <p:nvGraphicFramePr>
          <p:cNvPr id="1026" name="Object 2"/>
          <p:cNvGraphicFramePr>
            <a:graphicFrameLocks noChangeAspect="1"/>
          </p:cNvGraphicFramePr>
          <p:nvPr/>
        </p:nvGraphicFramePr>
        <p:xfrm>
          <a:off x="0" y="214290"/>
          <a:ext cx="9144000" cy="6858000"/>
        </p:xfrm>
        <a:graphic>
          <a:graphicData uri="http://schemas.openxmlformats.org/presentationml/2006/ole">
            <p:oleObj spid="_x0000_s1026" name="عرض تقديمي" r:id="rId4" imgW="3295022" imgH="2468969" progId="PowerPoint.Show.8">
              <p:embed/>
            </p:oleObj>
          </a:graphicData>
        </a:graphic>
      </p:graphicFrame>
      <p:pic>
        <p:nvPicPr>
          <p:cNvPr id="5" name="Picture 10" descr="titig"/>
          <p:cNvPicPr>
            <a:picLocks noChangeAspect="1" noChangeArrowheads="1" noCrop="1"/>
          </p:cNvPicPr>
          <p:nvPr/>
        </p:nvPicPr>
        <p:blipFill>
          <a:blip r:embed="rId5" cstate="print"/>
          <a:srcRect/>
          <a:stretch>
            <a:fillRect/>
          </a:stretch>
        </p:blipFill>
        <p:spPr bwMode="auto">
          <a:xfrm>
            <a:off x="0" y="5954713"/>
            <a:ext cx="1058862" cy="903287"/>
          </a:xfrm>
          <a:prstGeom prst="rect">
            <a:avLst/>
          </a:prstGeom>
          <a:noFill/>
        </p:spPr>
      </p:pic>
      <p:pic>
        <p:nvPicPr>
          <p:cNvPr id="6" name="Picture 10" descr="titig"/>
          <p:cNvPicPr>
            <a:picLocks noChangeAspect="1" noChangeArrowheads="1" noCrop="1"/>
          </p:cNvPicPr>
          <p:nvPr/>
        </p:nvPicPr>
        <p:blipFill>
          <a:blip r:embed="rId5" cstate="print"/>
          <a:srcRect/>
          <a:stretch>
            <a:fillRect/>
          </a:stretch>
        </p:blipFill>
        <p:spPr bwMode="auto">
          <a:xfrm>
            <a:off x="7858148" y="214290"/>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l">
              <a:buNone/>
            </a:pPr>
            <a:r>
              <a:rPr lang="en-US" sz="2000" b="1" dirty="0" smtClean="0"/>
              <a:t>Now he began collecting Japanese ghost </a:t>
            </a:r>
            <a:r>
              <a:rPr lang="en-US" sz="2000" b="1" dirty="0" err="1" smtClean="0"/>
              <a:t>storiesn</a:t>
            </a:r>
            <a:r>
              <a:rPr lang="en-US" sz="2000" b="1" dirty="0" smtClean="0"/>
              <a:t> -His poetic </a:t>
            </a:r>
            <a:r>
              <a:rPr lang="en-US" sz="2000" b="1" dirty="0" err="1" smtClean="0"/>
              <a:t>styleusing</a:t>
            </a:r>
            <a:r>
              <a:rPr lang="en-US" sz="2000" b="1" dirty="0" smtClean="0"/>
              <a:t> words simply.</a:t>
            </a:r>
            <a:br>
              <a:rPr lang="en-US" sz="2000" b="1" dirty="0" smtClean="0"/>
            </a:br>
            <a:r>
              <a:rPr lang="en-US" sz="2000" b="1" dirty="0" smtClean="0">
                <a:solidFill>
                  <a:srgbClr val="008000"/>
                </a:solidFill>
              </a:rPr>
              <a:t>-</a:t>
            </a:r>
            <a:r>
              <a:rPr lang="en-US" sz="2000" b="1" dirty="0" err="1" smtClean="0">
                <a:solidFill>
                  <a:srgbClr val="008000"/>
                </a:solidFill>
              </a:rPr>
              <a:t>Lafcadio</a:t>
            </a:r>
            <a:r>
              <a:rPr lang="en-US" sz="2000" b="1" dirty="0" smtClean="0">
                <a:solidFill>
                  <a:srgbClr val="008000"/>
                </a:solidFill>
              </a:rPr>
              <a:t> Hearn didn’t simply translate the stories, he made them </a:t>
            </a:r>
            <a:r>
              <a:rPr lang="ar-SA" sz="2000" b="1" dirty="0" smtClean="0">
                <a:solidFill>
                  <a:srgbClr val="008000"/>
                </a:solidFill>
              </a:rPr>
              <a:t/>
            </a:r>
            <a:br>
              <a:rPr lang="ar-SA" sz="2000" b="1" dirty="0" smtClean="0">
                <a:solidFill>
                  <a:srgbClr val="008000"/>
                </a:solidFill>
              </a:rPr>
            </a:br>
            <a:r>
              <a:rPr lang="en-US" sz="2000" b="1" dirty="0" smtClean="0">
                <a:solidFill>
                  <a:srgbClr val="008000"/>
                </a:solidFill>
              </a:rPr>
              <a:t>into a new kind of literature. </a:t>
            </a:r>
            <a:br>
              <a:rPr lang="en-US" sz="2000" b="1" dirty="0" smtClean="0">
                <a:solidFill>
                  <a:srgbClr val="008000"/>
                </a:solidFill>
              </a:rPr>
            </a:br>
            <a:r>
              <a:rPr lang="en-US" sz="2000" b="1" dirty="0" smtClean="0">
                <a:solidFill>
                  <a:schemeClr val="tx1"/>
                </a:solidFill>
              </a:rPr>
              <a:t> - The Japanese attitude </a:t>
            </a:r>
            <a:r>
              <a:rPr lang="en-US" sz="2000" b="1" dirty="0" err="1" smtClean="0">
                <a:solidFill>
                  <a:schemeClr val="tx1"/>
                </a:solidFill>
              </a:rPr>
              <a:t>Kwaidan</a:t>
            </a:r>
            <a:r>
              <a:rPr lang="en-US" sz="2000" b="1" dirty="0" smtClean="0">
                <a:solidFill>
                  <a:schemeClr val="tx1"/>
                </a:solidFill>
              </a:rPr>
              <a:t> book.</a:t>
            </a:r>
            <a:br>
              <a:rPr lang="en-US" sz="2000" b="1" dirty="0" smtClean="0">
                <a:solidFill>
                  <a:schemeClr val="tx1"/>
                </a:solidFill>
              </a:rPr>
            </a:br>
            <a:r>
              <a:rPr lang="en-US" sz="2000" b="1" dirty="0" smtClean="0">
                <a:solidFill>
                  <a:schemeClr val="tx1"/>
                </a:solidFill>
              </a:rPr>
              <a:t>Hearn’s attitude </a:t>
            </a:r>
            <a:r>
              <a:rPr lang="en-US" sz="2000" b="1" dirty="0" smtClean="0">
                <a:solidFill>
                  <a:srgbClr val="FF0000"/>
                </a:solidFill>
              </a:rPr>
              <a:t>he wrote about both the good and bad in that country </a:t>
            </a:r>
            <a:r>
              <a:rPr lang="en-US" sz="2000" b="1" dirty="0" smtClean="0">
                <a:solidFill>
                  <a:srgbClr val="002060"/>
                </a:solidFill>
              </a:rPr>
              <a:t/>
            </a:r>
            <a:br>
              <a:rPr lang="en-US" sz="2000" b="1" dirty="0" smtClean="0">
                <a:solidFill>
                  <a:srgbClr val="002060"/>
                </a:solidFill>
              </a:rPr>
            </a:br>
            <a:r>
              <a:rPr lang="en-US" sz="2000" b="1" dirty="0" smtClean="0">
                <a:solidFill>
                  <a:srgbClr val="008000"/>
                </a:solidFill>
              </a:rPr>
              <a:t>He praises its old society and criticizes its new industrial society.</a:t>
            </a:r>
            <a:br>
              <a:rPr lang="en-US" sz="2000" b="1" dirty="0" smtClean="0">
                <a:solidFill>
                  <a:srgbClr val="008000"/>
                </a:solidFill>
              </a:rPr>
            </a:br>
            <a:r>
              <a:rPr lang="en-US" sz="2000" b="1" dirty="0" smtClean="0">
                <a:solidFill>
                  <a:srgbClr val="008000"/>
                </a:solidFill>
              </a:rPr>
              <a:t>He also predicted the conflict between Japan and West. </a:t>
            </a:r>
            <a:br>
              <a:rPr lang="en-US" sz="2000" b="1" dirty="0" smtClean="0">
                <a:solidFill>
                  <a:srgbClr val="008000"/>
                </a:solidFill>
              </a:rPr>
            </a:br>
            <a:r>
              <a:rPr lang="en-US" sz="2000" b="1" dirty="0" smtClean="0">
                <a:solidFill>
                  <a:schemeClr val="tx1"/>
                </a:solidFill>
              </a:rPr>
              <a:t>-In the history of American literature, he is the man who mad the </a:t>
            </a:r>
            <a:r>
              <a:rPr lang="en-US" sz="2000" b="1" dirty="0" smtClean="0">
                <a:solidFill>
                  <a:srgbClr val="002060"/>
                </a:solidFill>
              </a:rPr>
              <a:t>legends and tales of an unknown culture a part of our own literature. </a:t>
            </a:r>
            <a:br>
              <a:rPr lang="en-US" sz="2000" b="1" dirty="0" smtClean="0">
                <a:solidFill>
                  <a:srgbClr val="002060"/>
                </a:solidFill>
              </a:rPr>
            </a:br>
            <a:r>
              <a:rPr lang="en-US" sz="2000" b="1" dirty="0" smtClean="0"/>
              <a:t>Ghostly </a:t>
            </a:r>
            <a:endParaRPr lang="ar-SA" sz="2000" b="1" dirty="0" smtClean="0"/>
          </a:p>
          <a:p>
            <a:pPr algn="l">
              <a:buNone/>
            </a:pPr>
            <a:r>
              <a:rPr lang="ar-SA" sz="2000" b="1" dirty="0" smtClean="0"/>
              <a:t/>
            </a:r>
            <a:br>
              <a:rPr lang="ar-SA" sz="2000" b="1" dirty="0" smtClean="0"/>
            </a:br>
            <a:r>
              <a:rPr lang="en-US" sz="2000" b="1" dirty="0" smtClean="0"/>
              <a:t/>
            </a:r>
            <a:br>
              <a:rPr lang="en-US" sz="2000" b="1" dirty="0" smtClean="0"/>
            </a:br>
            <a:endParaRPr lang="ar-SA" sz="2000" dirty="0"/>
          </a:p>
        </p:txBody>
      </p:sp>
      <p:pic>
        <p:nvPicPr>
          <p:cNvPr id="4" name="Picture 10" descr="titig"/>
          <p:cNvPicPr>
            <a:picLocks noChangeAspect="1" noChangeArrowheads="1" noCrop="1"/>
          </p:cNvPicPr>
          <p:nvPr/>
        </p:nvPicPr>
        <p:blipFill>
          <a:blip r:embed="rId3" cstate="print"/>
          <a:srcRect/>
          <a:stretch>
            <a:fillRect/>
          </a:stretch>
        </p:blipFill>
        <p:spPr bwMode="auto">
          <a:xfrm>
            <a:off x="142844" y="5572140"/>
            <a:ext cx="1058862" cy="903287"/>
          </a:xfrm>
          <a:prstGeom prst="rect">
            <a:avLst/>
          </a:prstGeom>
          <a:noFill/>
        </p:spPr>
      </p:pic>
      <p:pic>
        <p:nvPicPr>
          <p:cNvPr id="5" name="Picture 10" descr="titig"/>
          <p:cNvPicPr>
            <a:picLocks noChangeAspect="1" noChangeArrowheads="1" noCrop="1"/>
          </p:cNvPicPr>
          <p:nvPr/>
        </p:nvPicPr>
        <p:blipFill>
          <a:blip r:embed="rId3" cstate="print"/>
          <a:srcRect/>
          <a:stretch>
            <a:fillRect/>
          </a:stretch>
        </p:blipFill>
        <p:spPr bwMode="auto">
          <a:xfrm>
            <a:off x="7786710" y="357166"/>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rgbClr val="FF0000"/>
                </a:solidFill>
                <a:latin typeface="Calibri" pitchFamily="34" charset="0"/>
                <a:cs typeface="Times New Roman" pitchFamily="18" charset="0"/>
              </a:rPr>
              <a:t>Later life in Japan</a:t>
            </a:r>
            <a:r>
              <a:rPr lang="en-US" b="1" dirty="0" smtClean="0">
                <a:solidFill>
                  <a:srgbClr val="FF0000"/>
                </a:solidFill>
              </a:rPr>
              <a:t/>
            </a:r>
            <a:br>
              <a:rPr lang="en-US" b="1" dirty="0" smtClean="0">
                <a:solidFill>
                  <a:srgbClr val="FF0000"/>
                </a:solidFill>
              </a:rPr>
            </a:br>
            <a:endParaRPr lang="ar-SA" dirty="0"/>
          </a:p>
        </p:txBody>
      </p:sp>
      <p:pic>
        <p:nvPicPr>
          <p:cNvPr id="4" name="صورة 1" descr="http://upload.wikimedia.org/wikipedia/commons/thumb/0/00/Lafcadio_Hearn.jpg/220px-Lafcadio_Hearn.jpg">
            <a:hlinkClick r:id="rId3"/>
          </p:cNvPr>
          <p:cNvPicPr>
            <a:picLocks noGrp="1" noChangeAspect="1" noChangeArrowheads="1"/>
          </p:cNvPicPr>
          <p:nvPr>
            <p:ph idx="1"/>
          </p:nvPr>
        </p:nvPicPr>
        <p:blipFill>
          <a:blip r:embed="rId4" cstate="print"/>
          <a:srcRect/>
          <a:stretch>
            <a:fillRect/>
          </a:stretch>
        </p:blipFill>
        <p:spPr bwMode="auto">
          <a:xfrm>
            <a:off x="357158" y="1214422"/>
            <a:ext cx="8286840" cy="27146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مستطيل 4"/>
          <p:cNvSpPr/>
          <p:nvPr/>
        </p:nvSpPr>
        <p:spPr>
          <a:xfrm>
            <a:off x="1428728" y="4572007"/>
            <a:ext cx="6215106" cy="156966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eaLnBrk="0" hangingPunct="0"/>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Times New Roman" pitchFamily="18" charset="0"/>
              </a:rPr>
              <a:t>Lafcadio</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Times New Roman" pitchFamily="18" charset="0"/>
              </a:rPr>
              <a:t> Hearn, shown with Koizumi Setsu. Note the way he is facing – </a:t>
            </a:r>
          </a:p>
          <a:p>
            <a:pPr algn="ctr" eaLnBrk="0" hangingPunct="0"/>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Times New Roman" pitchFamily="18" charset="0"/>
              </a:rPr>
              <a:t>he always preferred to be photographed this way</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 </a:t>
            </a:r>
            <a:endParaRPr lang="ar-SA" sz="2400" dirty="0">
              <a:solidFill>
                <a:srgbClr val="FF0000"/>
              </a:solidFill>
            </a:endParaRPr>
          </a:p>
        </p:txBody>
      </p:sp>
      <p:pic>
        <p:nvPicPr>
          <p:cNvPr id="6" name="Picture 10" descr="titig"/>
          <p:cNvPicPr>
            <a:picLocks noChangeAspect="1" noChangeArrowheads="1" noCrop="1"/>
          </p:cNvPicPr>
          <p:nvPr/>
        </p:nvPicPr>
        <p:blipFill>
          <a:blip r:embed="rId5" cstate="print"/>
          <a:srcRect/>
          <a:stretch>
            <a:fillRect/>
          </a:stretch>
        </p:blipFill>
        <p:spPr bwMode="auto">
          <a:xfrm>
            <a:off x="142844" y="5572140"/>
            <a:ext cx="1058862" cy="903287"/>
          </a:xfrm>
          <a:prstGeom prst="rect">
            <a:avLst/>
          </a:prstGeom>
          <a:noFill/>
        </p:spPr>
      </p:pic>
      <p:pic>
        <p:nvPicPr>
          <p:cNvPr id="7" name="Picture 10" descr="titig"/>
          <p:cNvPicPr>
            <a:picLocks noChangeAspect="1" noChangeArrowheads="1" noCrop="1"/>
          </p:cNvPicPr>
          <p:nvPr/>
        </p:nvPicPr>
        <p:blipFill>
          <a:blip r:embed="rId5" cstate="print"/>
          <a:srcRect/>
          <a:stretch>
            <a:fillRect/>
          </a:stretch>
        </p:blipFill>
        <p:spPr bwMode="auto">
          <a:xfrm>
            <a:off x="7715272" y="285728"/>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fontScale="90000"/>
          </a:bodyPr>
          <a:lstStyle/>
          <a:p>
            <a:pPr algn="ctr"/>
            <a:r>
              <a:rPr lang="en-US" dirty="0" smtClean="0"/>
              <a:t/>
            </a:r>
            <a:br>
              <a:rPr lang="en-US" dirty="0" smtClean="0"/>
            </a:br>
            <a:endParaRPr lang="ar-SA" dirty="0"/>
          </a:p>
        </p:txBody>
      </p:sp>
      <p:sp>
        <p:nvSpPr>
          <p:cNvPr id="5" name="عنصر نائب للمحتوى 4"/>
          <p:cNvSpPr>
            <a:spLocks noGrp="1"/>
          </p:cNvSpPr>
          <p:nvPr>
            <p:ph idx="1"/>
          </p:nvPr>
        </p:nvSpPr>
        <p:spPr>
          <a:xfrm>
            <a:off x="285720" y="1500174"/>
            <a:ext cx="8686800" cy="4525963"/>
          </a:xfrm>
        </p:spPr>
        <p:style>
          <a:lnRef idx="3">
            <a:schemeClr val="lt1"/>
          </a:lnRef>
          <a:fillRef idx="1">
            <a:schemeClr val="accent6"/>
          </a:fillRef>
          <a:effectRef idx="1">
            <a:schemeClr val="accent6"/>
          </a:effectRef>
          <a:fontRef idx="minor">
            <a:schemeClr val="lt1"/>
          </a:fontRef>
        </p:style>
        <p:txBody>
          <a:bodyPr/>
          <a:lstStyle/>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By The Mid of 1880s:</a:t>
            </a:r>
          </a:p>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-Rich businessmen had replaced the old “aristocrats of literature”, after the death of the old well-educated generation of Boston Brahmins. </a:t>
            </a:r>
          </a:p>
          <a:p>
            <a:endParaRPr lang="ar-S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 name="Picture 10" descr="titig"/>
          <p:cNvPicPr>
            <a:picLocks noChangeAspect="1" noChangeArrowheads="1" noCrop="1"/>
          </p:cNvPicPr>
          <p:nvPr/>
        </p:nvPicPr>
        <p:blipFill>
          <a:blip r:embed="rId3" cstate="print"/>
          <a:srcRect/>
          <a:stretch>
            <a:fillRect/>
          </a:stretch>
        </p:blipFill>
        <p:spPr bwMode="auto">
          <a:xfrm>
            <a:off x="0" y="5786454"/>
            <a:ext cx="1058862" cy="903287"/>
          </a:xfrm>
          <a:prstGeom prst="rect">
            <a:avLst/>
          </a:prstGeom>
          <a:noFill/>
        </p:spPr>
      </p:pic>
      <p:pic>
        <p:nvPicPr>
          <p:cNvPr id="6" name="Picture 10" descr="titig"/>
          <p:cNvPicPr>
            <a:picLocks noChangeAspect="1" noChangeArrowheads="1" noCrop="1"/>
          </p:cNvPicPr>
          <p:nvPr/>
        </p:nvPicPr>
        <p:blipFill>
          <a:blip r:embed="rId3" cstate="print"/>
          <a:srcRect/>
          <a:stretch>
            <a:fillRect/>
          </a:stretch>
        </p:blipFill>
        <p:spPr bwMode="auto">
          <a:xfrm>
            <a:off x="7500958" y="357166"/>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1" name="عنصر نائب للمحتوى 10" descr="http://www.elwardah.com/files/u2/w6w2005042015240916d134c1.gif"/>
          <p:cNvPicPr>
            <a:picLocks noGrp="1"/>
          </p:cNvPicPr>
          <p:nvPr>
            <p:ph idx="1"/>
          </p:nvPr>
        </p:nvPicPr>
        <p:blipFill>
          <a:blip r:embed="rId3" cstate="print"/>
          <a:srcRect/>
          <a:stretch>
            <a:fillRect/>
          </a:stretch>
        </p:blipFill>
        <p:spPr bwMode="auto">
          <a:xfrm>
            <a:off x="571472" y="1785926"/>
            <a:ext cx="4143404" cy="4500594"/>
          </a:xfrm>
          <a:prstGeom prst="rect">
            <a:avLst/>
          </a:prstGeom>
          <a:noFill/>
          <a:ln w="9525">
            <a:noFill/>
            <a:miter lim="800000"/>
            <a:headEnd/>
            <a:tailEnd/>
          </a:ln>
        </p:spPr>
      </p:pic>
      <p:sp>
        <p:nvSpPr>
          <p:cNvPr id="4" name="مستطيل 3"/>
          <p:cNvSpPr/>
          <p:nvPr/>
        </p:nvSpPr>
        <p:spPr>
          <a:xfrm>
            <a:off x="4857752" y="3714752"/>
            <a:ext cx="4081379" cy="923330"/>
          </a:xfrm>
          <a:prstGeom prst="rect">
            <a:avLst/>
          </a:prstGeom>
          <a:noFill/>
        </p:spPr>
        <p:txBody>
          <a:bodyPr wrap="square" lIns="91440" tIns="45720" rIns="91440" bIns="45720">
            <a:spAutoFit/>
            <a:scene3d>
              <a:camera prst="isometricOffAxis1Right"/>
              <a:lightRig rig="threePt" dir="t"/>
            </a:scene3d>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11" descr="schmetterling_herz"/>
          <p:cNvPicPr>
            <a:picLocks noChangeAspect="1" noChangeArrowheads="1" noCrop="1"/>
          </p:cNvPicPr>
          <p:nvPr/>
        </p:nvPicPr>
        <p:blipFill>
          <a:blip r:embed="rId4" cstate="print"/>
          <a:srcRect/>
          <a:stretch>
            <a:fillRect/>
          </a:stretch>
        </p:blipFill>
        <p:spPr bwMode="auto">
          <a:xfrm>
            <a:off x="7072330" y="1643050"/>
            <a:ext cx="1181100" cy="1196975"/>
          </a:xfrm>
          <a:prstGeom prst="rect">
            <a:avLst/>
          </a:prstGeom>
          <a:noFill/>
        </p:spPr>
      </p:pic>
      <p:pic>
        <p:nvPicPr>
          <p:cNvPr id="6" name="Picture 11" descr="schmetterling_herz"/>
          <p:cNvPicPr>
            <a:picLocks noChangeAspect="1" noChangeArrowheads="1" noCrop="1"/>
          </p:cNvPicPr>
          <p:nvPr/>
        </p:nvPicPr>
        <p:blipFill>
          <a:blip r:embed="rId4" cstate="print"/>
          <a:srcRect/>
          <a:stretch>
            <a:fillRect/>
          </a:stretch>
        </p:blipFill>
        <p:spPr bwMode="auto">
          <a:xfrm>
            <a:off x="5643570" y="4786322"/>
            <a:ext cx="1181100" cy="1196975"/>
          </a:xfrm>
          <a:prstGeom prst="rect">
            <a:avLst/>
          </a:prstGeom>
          <a:noFill/>
        </p:spPr>
      </p:pic>
      <p:pic>
        <p:nvPicPr>
          <p:cNvPr id="12" name="Picture 16" descr="edec12891e"/>
          <p:cNvPicPr>
            <a:picLocks noChangeAspect="1" noChangeArrowheads="1" noCrop="1"/>
          </p:cNvPicPr>
          <p:nvPr/>
        </p:nvPicPr>
        <p:blipFill>
          <a:blip r:embed="rId5" cstate="print"/>
          <a:srcRect/>
          <a:stretch>
            <a:fillRect/>
          </a:stretch>
        </p:blipFill>
        <p:spPr bwMode="auto">
          <a:xfrm>
            <a:off x="0" y="-214338"/>
            <a:ext cx="9144000" cy="707233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a:buNone/>
            </a:pPr>
            <a:r>
              <a:rPr lang="en-US" sz="4400" b="1" dirty="0" smtClean="0">
                <a:solidFill>
                  <a:srgbClr val="FF3300"/>
                </a:solidFill>
              </a:rPr>
              <a:t>Presented by</a:t>
            </a:r>
          </a:p>
          <a:p>
            <a:pPr algn="l">
              <a:buNone/>
            </a:pPr>
            <a:r>
              <a:rPr lang="en-US" b="1" dirty="0" err="1" smtClean="0"/>
              <a:t>Amal</a:t>
            </a:r>
            <a:r>
              <a:rPr lang="en-US" b="1" dirty="0" smtClean="0"/>
              <a:t> AL- </a:t>
            </a:r>
            <a:r>
              <a:rPr lang="en-US" b="1" dirty="0" err="1" smtClean="0"/>
              <a:t>Lebdi</a:t>
            </a:r>
            <a:endParaRPr lang="en-US" b="1" dirty="0" smtClean="0"/>
          </a:p>
          <a:p>
            <a:pPr algn="l">
              <a:buNone/>
            </a:pPr>
            <a:r>
              <a:rPr lang="ar-SA" b="1" dirty="0" smtClean="0"/>
              <a:t> </a:t>
            </a:r>
            <a:r>
              <a:rPr lang="en-US" b="1" dirty="0" smtClean="0"/>
              <a:t>Bedoor AL- Motairi</a:t>
            </a:r>
          </a:p>
          <a:p>
            <a:pPr algn="l">
              <a:buNone/>
            </a:pPr>
            <a:r>
              <a:rPr lang="en-US" b="1" dirty="0" err="1" smtClean="0"/>
              <a:t>Reem</a:t>
            </a:r>
            <a:r>
              <a:rPr lang="en-US" b="1" dirty="0" smtClean="0"/>
              <a:t> Mohammad</a:t>
            </a:r>
          </a:p>
          <a:p>
            <a:pPr algn="l">
              <a:buNone/>
            </a:pPr>
            <a:r>
              <a:rPr lang="en-US" b="1" dirty="0" smtClean="0"/>
              <a:t>Sara AL-</a:t>
            </a:r>
            <a:r>
              <a:rPr lang="en-US" b="1" dirty="0" err="1" smtClean="0"/>
              <a:t>Shaffee</a:t>
            </a:r>
            <a:endParaRPr lang="en-US" b="1" dirty="0" smtClean="0"/>
          </a:p>
          <a:p>
            <a:pPr algn="l">
              <a:buNone/>
            </a:pPr>
            <a:r>
              <a:rPr lang="en-US" b="1" dirty="0" smtClean="0"/>
              <a:t>Sara al -</a:t>
            </a:r>
            <a:r>
              <a:rPr lang="en-US" b="1" dirty="0" err="1" smtClean="0"/>
              <a:t>Rashedi</a:t>
            </a:r>
            <a:endParaRPr lang="ar-SA" b="1" dirty="0"/>
          </a:p>
        </p:txBody>
      </p:sp>
      <p:pic>
        <p:nvPicPr>
          <p:cNvPr id="8" name="Picture 2" descr="C:\Users\ISDN\Pictures\6924c4089d1d7665b407e6eb8278dc3e.gif"/>
          <p:cNvPicPr>
            <a:picLocks noChangeAspect="1" noChangeArrowheads="1" noCrop="1"/>
          </p:cNvPicPr>
          <p:nvPr/>
        </p:nvPicPr>
        <p:blipFill>
          <a:blip r:embed="rId3" cstate="print"/>
          <a:srcRect/>
          <a:stretch>
            <a:fillRect/>
          </a:stretch>
        </p:blipFill>
        <p:spPr bwMode="auto">
          <a:xfrm>
            <a:off x="4286248" y="928670"/>
            <a:ext cx="4357718" cy="5500702"/>
          </a:xfrm>
          <a:prstGeom prst="rect">
            <a:avLst/>
          </a:prstGeom>
          <a:noFill/>
        </p:spPr>
      </p:pic>
      <p:pic>
        <p:nvPicPr>
          <p:cNvPr id="9" name="Picture 16" descr="edec12891e"/>
          <p:cNvPicPr>
            <a:picLocks noChangeAspect="1" noChangeArrowheads="1" noCrop="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1571612"/>
            <a:ext cx="8686800" cy="4525963"/>
          </a:xfrm>
        </p:spPr>
        <p:style>
          <a:lnRef idx="3">
            <a:schemeClr val="lt1"/>
          </a:lnRef>
          <a:fillRef idx="1">
            <a:schemeClr val="accent6"/>
          </a:fillRef>
          <a:effectRef idx="1">
            <a:schemeClr val="accent6"/>
          </a:effectRef>
          <a:fontRef idx="minor">
            <a:schemeClr val="lt1"/>
          </a:fontRef>
        </p:style>
        <p:txBody>
          <a:bodyPr>
            <a:normAutofit fontScale="92500" lnSpcReduction="20000"/>
          </a:bodyPr>
          <a:lstStyle/>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By the end of the 19</a:t>
            </a:r>
            <a:r>
              <a:rPr lang="en-US" b="1" baseline="30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century, Writers were greatly influenced by:</a:t>
            </a:r>
          </a:p>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Zola’s scientific study of men   </a:t>
            </a:r>
          </a:p>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Darwin’s theory of evolution</a:t>
            </a:r>
          </a:p>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Frederic Nietzsche‘s philosophy against Christianity</a:t>
            </a:r>
          </a:p>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Therefore, writers were beginning to think about the traditional social morality but in new way. This focus on individual who has to choose between </a:t>
            </a:r>
            <a:r>
              <a:rPr lang="ar-S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good and evil</a:t>
            </a:r>
            <a:endParaRPr lang="ar-SA" dirty="0"/>
          </a:p>
        </p:txBody>
      </p:sp>
      <p:pic>
        <p:nvPicPr>
          <p:cNvPr id="4" name="Picture 10" descr="titig"/>
          <p:cNvPicPr>
            <a:picLocks noChangeAspect="1" noChangeArrowheads="1" noCrop="1"/>
          </p:cNvPicPr>
          <p:nvPr/>
        </p:nvPicPr>
        <p:blipFill>
          <a:blip r:embed="rId3" cstate="print"/>
          <a:srcRect/>
          <a:stretch>
            <a:fillRect/>
          </a:stretch>
        </p:blipFill>
        <p:spPr bwMode="auto">
          <a:xfrm>
            <a:off x="0" y="5786454"/>
            <a:ext cx="1058862" cy="903287"/>
          </a:xfrm>
          <a:prstGeom prst="rect">
            <a:avLst/>
          </a:prstGeom>
          <a:noFill/>
        </p:spPr>
      </p:pic>
      <p:pic>
        <p:nvPicPr>
          <p:cNvPr id="5" name="Picture 10" descr="titig"/>
          <p:cNvPicPr>
            <a:picLocks noChangeAspect="1" noChangeArrowheads="1" noCrop="1"/>
          </p:cNvPicPr>
          <p:nvPr/>
        </p:nvPicPr>
        <p:blipFill>
          <a:blip r:embed="rId3" cstate="print"/>
          <a:srcRect/>
          <a:stretch>
            <a:fillRect/>
          </a:stretch>
        </p:blipFill>
        <p:spPr bwMode="auto">
          <a:xfrm>
            <a:off x="7715272" y="428604"/>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5" name="عنصر نائب للمحتوى 4" descr="http://upload.wikimedia.org/wikipedia/commons/7/78/Henry_Adams.jpg">
            <a:hlinkClick r:id="rId3"/>
          </p:cNvPr>
          <p:cNvPicPr>
            <a:picLocks noGrp="1"/>
          </p:cNvPicPr>
          <p:nvPr>
            <p:ph sz="half" idx="1"/>
          </p:nvPr>
        </p:nvPicPr>
        <p:blipFill>
          <a:blip r:embed="rId4" cstate="print"/>
          <a:srcRect/>
          <a:stretch>
            <a:fillRect/>
          </a:stretch>
        </p:blipFill>
        <p:spPr bwMode="auto">
          <a:xfrm>
            <a:off x="428596" y="1571612"/>
            <a:ext cx="3214710" cy="47149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عنصر نائب للمحتوى 3"/>
          <p:cNvSpPr>
            <a:spLocks noGrp="1"/>
          </p:cNvSpPr>
          <p:nvPr>
            <p:ph sz="half" idx="2"/>
          </p:nvPr>
        </p:nvSpPr>
        <p:spPr/>
        <p:style>
          <a:lnRef idx="3">
            <a:schemeClr val="lt1"/>
          </a:lnRef>
          <a:fillRef idx="1">
            <a:schemeClr val="accent6"/>
          </a:fillRef>
          <a:effectRef idx="1">
            <a:schemeClr val="accent6"/>
          </a:effectRef>
          <a:fontRef idx="minor">
            <a:schemeClr val="lt1"/>
          </a:fontRef>
        </p:style>
        <p:txBody>
          <a:bodyPr>
            <a:normAutofit fontScale="92500"/>
          </a:bodyPr>
          <a:lstStyle/>
          <a:p>
            <a:pPr algn="l">
              <a:buNone/>
            </a:pPr>
            <a:r>
              <a:rPr lang="en-US"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Henry Adams</a:t>
            </a:r>
          </a:p>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Born          Feb. 16, 1838, Boston.</a:t>
            </a:r>
          </a:p>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Died            March 27, 1918, Washington, D.C. </a:t>
            </a:r>
          </a:p>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Historian, man of letters, and author of one of the outstanding autobiographies of </a:t>
            </a:r>
            <a:r>
              <a:rPr lang="en-US"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5" tooltip="Western literature"/>
              </a:rPr>
              <a:t>Western literature</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Education of Henry Adams</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p>
          <a:p>
            <a:endParaRPr lang="ar-SA" dirty="0"/>
          </a:p>
        </p:txBody>
      </p:sp>
      <p:pic>
        <p:nvPicPr>
          <p:cNvPr id="6" name="Picture 10" descr="titig"/>
          <p:cNvPicPr>
            <a:picLocks noChangeAspect="1" noChangeArrowheads="1" noCrop="1"/>
          </p:cNvPicPr>
          <p:nvPr/>
        </p:nvPicPr>
        <p:blipFill>
          <a:blip r:embed="rId6" cstate="print"/>
          <a:srcRect/>
          <a:stretch>
            <a:fillRect/>
          </a:stretch>
        </p:blipFill>
        <p:spPr bwMode="auto">
          <a:xfrm>
            <a:off x="214282" y="5715016"/>
            <a:ext cx="1058862" cy="903287"/>
          </a:xfrm>
          <a:prstGeom prst="rect">
            <a:avLst/>
          </a:prstGeom>
          <a:noFill/>
        </p:spPr>
      </p:pic>
      <p:pic>
        <p:nvPicPr>
          <p:cNvPr id="7" name="Picture 10" descr="titig"/>
          <p:cNvPicPr>
            <a:picLocks noChangeAspect="1" noChangeArrowheads="1" noCrop="1"/>
          </p:cNvPicPr>
          <p:nvPr/>
        </p:nvPicPr>
        <p:blipFill>
          <a:blip r:embed="rId6" cstate="print"/>
          <a:srcRect/>
          <a:stretch>
            <a:fillRect/>
          </a:stretch>
        </p:blipFill>
        <p:spPr bwMode="auto">
          <a:xfrm>
            <a:off x="7929586" y="357166"/>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style>
          <a:lnRef idx="3">
            <a:schemeClr val="lt1"/>
          </a:lnRef>
          <a:fillRef idx="1">
            <a:schemeClr val="accent6"/>
          </a:fillRef>
          <a:effectRef idx="1">
            <a:schemeClr val="accent6"/>
          </a:effectRef>
          <a:fontRef idx="minor">
            <a:schemeClr val="lt1"/>
          </a:fontRef>
        </p:style>
        <p:txBody>
          <a:bodyPr/>
          <a:lstStyle/>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Henry Adams (one of the youngest Boston Brahmins ) was an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3" tooltip="United States"/>
              </a:rPr>
              <a:t>American</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4" tooltip="Journalist"/>
              </a:rPr>
              <a:t>journalist</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5" tooltip="Historian"/>
              </a:rPr>
              <a:t>historian</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6" tooltip="Academia"/>
              </a:rPr>
              <a:t>academic</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and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7" tooltip="Novelist"/>
              </a:rPr>
              <a:t>novelist</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He is best-known for his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8" tooltip="Autobiography"/>
              </a:rPr>
              <a:t>autobiographical</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9" tooltip="Book"/>
              </a:rPr>
              <a:t>book</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10" tooltip="The Education of Henry Adams"/>
              </a:rPr>
              <a:t>The Education of Henry Adams</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He was a member of the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11" tooltip="Adams political family"/>
              </a:rPr>
              <a:t>Adams political family</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 In the 1880s, Adams also wrote two novels:                                                   </a:t>
            </a:r>
          </a:p>
          <a:p>
            <a:endParaRPr lang="ar-SA" dirty="0"/>
          </a:p>
        </p:txBody>
      </p:sp>
      <p:pic>
        <p:nvPicPr>
          <p:cNvPr id="4" name="Picture 10" descr="titig"/>
          <p:cNvPicPr>
            <a:picLocks noChangeAspect="1" noChangeArrowheads="1" noCrop="1"/>
          </p:cNvPicPr>
          <p:nvPr/>
        </p:nvPicPr>
        <p:blipFill>
          <a:blip r:embed="rId12" cstate="print"/>
          <a:srcRect/>
          <a:stretch>
            <a:fillRect/>
          </a:stretch>
        </p:blipFill>
        <p:spPr bwMode="auto">
          <a:xfrm>
            <a:off x="0" y="5715016"/>
            <a:ext cx="1058862" cy="903287"/>
          </a:xfrm>
          <a:prstGeom prst="rect">
            <a:avLst/>
          </a:prstGeom>
          <a:noFill/>
        </p:spPr>
      </p:pic>
      <p:pic>
        <p:nvPicPr>
          <p:cNvPr id="5" name="Picture 10" descr="titig"/>
          <p:cNvPicPr>
            <a:picLocks noChangeAspect="1" noChangeArrowheads="1" noCrop="1"/>
          </p:cNvPicPr>
          <p:nvPr/>
        </p:nvPicPr>
        <p:blipFill>
          <a:blip r:embed="rId12" cstate="print"/>
          <a:srcRect/>
          <a:stretch>
            <a:fillRect/>
          </a:stretch>
        </p:blipFill>
        <p:spPr bwMode="auto">
          <a:xfrm>
            <a:off x="7858148" y="357166"/>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285720" y="1571612"/>
            <a:ext cx="8686800" cy="4525963"/>
          </a:xfrm>
        </p:spPr>
        <p:style>
          <a:lnRef idx="2">
            <a:schemeClr val="accent1">
              <a:shade val="50000"/>
            </a:schemeClr>
          </a:lnRef>
          <a:fillRef idx="1">
            <a:schemeClr val="accent1"/>
          </a:fillRef>
          <a:effectRef idx="0">
            <a:schemeClr val="accent1"/>
          </a:effectRef>
          <a:fontRef idx="minor">
            <a:schemeClr val="lt1"/>
          </a:fontRef>
        </p:style>
        <p:txBody>
          <a:bodyPr>
            <a:normAutofit fontScale="70000" lnSpcReduction="20000"/>
          </a:bodyPr>
          <a:lstStyle/>
          <a:p>
            <a:pPr algn="l" rtl="0">
              <a:buNone/>
            </a:pPr>
            <a:r>
              <a:rPr lang="en-US" b="1" dirty="0" smtClean="0">
                <a:solidFill>
                  <a:srgbClr val="FF0000"/>
                </a:solidFill>
              </a:rPr>
              <a:t>Historian and intellectual</a:t>
            </a:r>
            <a:endParaRPr lang="en-US" dirty="0" smtClean="0">
              <a:solidFill>
                <a:srgbClr val="FF0000"/>
              </a:solidFill>
            </a:endParaRPr>
          </a:p>
          <a:p>
            <a:pPr algn="l" rtl="0">
              <a:buNone/>
            </a:pPr>
            <a:r>
              <a:rPr lang="en-US" dirty="0" smtClean="0">
                <a:solidFill>
                  <a:srgbClr val="0070C0"/>
                </a:solidFill>
              </a:rPr>
              <a:t>In 1868, Henry Adams returned to the United States and settled down in</a:t>
            </a:r>
            <a:r>
              <a:rPr lang="en-US" dirty="0" smtClean="0"/>
              <a:t> </a:t>
            </a:r>
            <a:r>
              <a:rPr lang="en-US" dirty="0" smtClean="0">
                <a:hlinkClick r:id="rId3" tooltip="Washington, D.C."/>
              </a:rPr>
              <a:t>Washington, D.C.</a:t>
            </a:r>
            <a:r>
              <a:rPr lang="en-US" dirty="0" smtClean="0"/>
              <a:t>, </a:t>
            </a:r>
            <a:r>
              <a:rPr lang="en-US" dirty="0" smtClean="0">
                <a:solidFill>
                  <a:srgbClr val="0070C0"/>
                </a:solidFill>
              </a:rPr>
              <a:t>where he started working as a </a:t>
            </a:r>
            <a:r>
              <a:rPr lang="en-US" dirty="0" smtClean="0">
                <a:solidFill>
                  <a:srgbClr val="92D050"/>
                </a:solidFill>
                <a:hlinkClick r:id="rId4" tooltip="Journalist"/>
              </a:rPr>
              <a:t>journalist</a:t>
            </a:r>
            <a:r>
              <a:rPr lang="en-US" dirty="0" smtClean="0">
                <a:solidFill>
                  <a:srgbClr val="92D050"/>
                </a:solidFill>
              </a:rPr>
              <a:t>. </a:t>
            </a:r>
            <a:r>
              <a:rPr lang="en-US" dirty="0" smtClean="0">
                <a:solidFill>
                  <a:srgbClr val="0070C0"/>
                </a:solidFill>
              </a:rPr>
              <a:t>Adams saw himself as a traditionalist longing for the democratic ideal of the 17th and 18th centuries. Accordingly, he was keen on exposing </a:t>
            </a:r>
            <a:r>
              <a:rPr lang="en-US" dirty="0" smtClean="0">
                <a:hlinkClick r:id="rId5" tooltip="Political corruption"/>
              </a:rPr>
              <a:t>political corruption</a:t>
            </a:r>
            <a:r>
              <a:rPr lang="en-US" dirty="0" smtClean="0"/>
              <a:t> </a:t>
            </a:r>
            <a:r>
              <a:rPr lang="en-US" dirty="0" smtClean="0">
                <a:solidFill>
                  <a:srgbClr val="0070C0"/>
                </a:solidFill>
              </a:rPr>
              <a:t>in his journalism</a:t>
            </a:r>
            <a:r>
              <a:rPr lang="en-US" dirty="0" smtClean="0">
                <a:solidFill>
                  <a:srgbClr val="92D050"/>
                </a:solidFill>
              </a:rPr>
              <a:t>.</a:t>
            </a:r>
          </a:p>
          <a:p>
            <a:pPr algn="l" rtl="0">
              <a:buNone/>
            </a:pPr>
            <a:r>
              <a:rPr lang="en-US" dirty="0" smtClean="0">
                <a:solidFill>
                  <a:srgbClr val="0070C0"/>
                </a:solidFill>
              </a:rPr>
              <a:t>In 1870, Adams was appointed </a:t>
            </a:r>
            <a:r>
              <a:rPr lang="en-US" dirty="0" smtClean="0">
                <a:hlinkClick r:id="rId6" tooltip="Professor"/>
              </a:rPr>
              <a:t>Professor</a:t>
            </a:r>
            <a:r>
              <a:rPr lang="en-US" dirty="0" smtClean="0"/>
              <a:t> </a:t>
            </a:r>
            <a:r>
              <a:rPr lang="en-US" dirty="0" smtClean="0">
                <a:solidFill>
                  <a:srgbClr val="0070C0"/>
                </a:solidFill>
              </a:rPr>
              <a:t>of Medieval History at Harvard, a position he held until his early retirement in 1877 at 39</a:t>
            </a:r>
            <a:r>
              <a:rPr lang="en-US" dirty="0" smtClean="0">
                <a:solidFill>
                  <a:srgbClr val="92D050"/>
                </a:solidFill>
              </a:rPr>
              <a:t>.</a:t>
            </a:r>
            <a:r>
              <a:rPr lang="en-US" dirty="0" smtClean="0"/>
              <a:t> </a:t>
            </a:r>
            <a:r>
              <a:rPr lang="en-US" dirty="0" smtClean="0">
                <a:solidFill>
                  <a:srgbClr val="0070C0"/>
                </a:solidFill>
              </a:rPr>
              <a:t>As an academic </a:t>
            </a:r>
            <a:r>
              <a:rPr lang="en-US" dirty="0" smtClean="0">
                <a:hlinkClick r:id="rId7" tooltip="List of historians"/>
              </a:rPr>
              <a:t>historian</a:t>
            </a:r>
            <a:r>
              <a:rPr lang="en-US" dirty="0" smtClean="0"/>
              <a:t>, </a:t>
            </a:r>
            <a:r>
              <a:rPr lang="en-US" dirty="0" smtClean="0">
                <a:solidFill>
                  <a:srgbClr val="0070C0"/>
                </a:solidFill>
              </a:rPr>
              <a:t>Adams is considered to have been the first (in 1874–1876) to conduct historical </a:t>
            </a:r>
            <a:r>
              <a:rPr lang="en-US" dirty="0" smtClean="0">
                <a:hlinkClick r:id="rId8" tooltip="Seminar"/>
              </a:rPr>
              <a:t>seminar</a:t>
            </a:r>
            <a:r>
              <a:rPr lang="en-US" dirty="0" smtClean="0"/>
              <a:t> </a:t>
            </a:r>
            <a:r>
              <a:rPr lang="en-US" dirty="0" smtClean="0">
                <a:solidFill>
                  <a:srgbClr val="0070C0"/>
                </a:solidFill>
              </a:rPr>
              <a:t>work in the United States.</a:t>
            </a:r>
          </a:p>
          <a:p>
            <a:pPr algn="l" rtl="0">
              <a:buNone/>
            </a:pPr>
            <a:r>
              <a:rPr lang="en-US" dirty="0" smtClean="0">
                <a:solidFill>
                  <a:srgbClr val="0070C0"/>
                </a:solidFill>
              </a:rPr>
              <a:t>Adams's</a:t>
            </a:r>
            <a:r>
              <a:rPr lang="en-US" dirty="0" smtClean="0">
                <a:solidFill>
                  <a:srgbClr val="92D050"/>
                </a:solidFill>
              </a:rPr>
              <a:t> </a:t>
            </a:r>
            <a:r>
              <a:rPr lang="en-US" i="1" dirty="0" smtClean="0">
                <a:hlinkClick r:id="rId9" tooltip="The History of the United States of America 1801 - 1817 (book)"/>
              </a:rPr>
              <a:t>The History of the United States of America (1801 to 1817)</a:t>
            </a:r>
            <a:r>
              <a:rPr lang="en-US" dirty="0" smtClean="0"/>
              <a:t> </a:t>
            </a:r>
            <a:r>
              <a:rPr lang="en-US" dirty="0" smtClean="0">
                <a:solidFill>
                  <a:srgbClr val="0070C0"/>
                </a:solidFill>
              </a:rPr>
              <a:t>has</a:t>
            </a:r>
            <a:r>
              <a:rPr lang="en-US" dirty="0" smtClean="0"/>
              <a:t> </a:t>
            </a:r>
            <a:r>
              <a:rPr lang="en-US" dirty="0" smtClean="0">
                <a:solidFill>
                  <a:srgbClr val="0070C0"/>
                </a:solidFill>
              </a:rPr>
              <a:t>been called "a neglected masterpiece" by </a:t>
            </a:r>
            <a:r>
              <a:rPr lang="en-US" dirty="0" smtClean="0">
                <a:hlinkClick r:id="rId10" tooltip="Garry Wills"/>
              </a:rPr>
              <a:t>Garry Wills</a:t>
            </a:r>
            <a:r>
              <a:rPr lang="en-US" dirty="0" smtClean="0"/>
              <a:t> </a:t>
            </a:r>
            <a:r>
              <a:rPr lang="en-US" dirty="0" smtClean="0">
                <a:solidFill>
                  <a:srgbClr val="0070C0"/>
                </a:solidFill>
              </a:rPr>
              <a:t>(</a:t>
            </a:r>
            <a:r>
              <a:rPr lang="en-US" i="1" dirty="0" smtClean="0">
                <a:solidFill>
                  <a:srgbClr val="0070C0"/>
                </a:solidFill>
              </a:rPr>
              <a:t>Henry Adams and the Making of America</a:t>
            </a:r>
            <a:r>
              <a:rPr lang="en-US" dirty="0" smtClean="0">
                <a:solidFill>
                  <a:srgbClr val="0070C0"/>
                </a:solidFill>
              </a:rPr>
              <a:t>).</a:t>
            </a:r>
          </a:p>
          <a:p>
            <a:pPr algn="l">
              <a:buNone/>
            </a:pPr>
            <a:endParaRPr lang="ar-SA" dirty="0">
              <a:solidFill>
                <a:srgbClr val="92D050"/>
              </a:solidFill>
            </a:endParaRPr>
          </a:p>
        </p:txBody>
      </p:sp>
      <p:pic>
        <p:nvPicPr>
          <p:cNvPr id="4" name="Picture 10" descr="titig"/>
          <p:cNvPicPr>
            <a:picLocks noChangeAspect="1" noChangeArrowheads="1" noCrop="1"/>
          </p:cNvPicPr>
          <p:nvPr/>
        </p:nvPicPr>
        <p:blipFill>
          <a:blip r:embed="rId11" cstate="print"/>
          <a:srcRect/>
          <a:stretch>
            <a:fillRect/>
          </a:stretch>
        </p:blipFill>
        <p:spPr bwMode="auto">
          <a:xfrm>
            <a:off x="285720" y="5954713"/>
            <a:ext cx="1058862" cy="903287"/>
          </a:xfrm>
          <a:prstGeom prst="rect">
            <a:avLst/>
          </a:prstGeom>
          <a:noFill/>
        </p:spPr>
      </p:pic>
      <p:pic>
        <p:nvPicPr>
          <p:cNvPr id="5" name="Picture 10" descr="titig"/>
          <p:cNvPicPr>
            <a:picLocks noChangeAspect="1" noChangeArrowheads="1" noCrop="1"/>
          </p:cNvPicPr>
          <p:nvPr/>
        </p:nvPicPr>
        <p:blipFill>
          <a:blip r:embed="rId11" cstate="print"/>
          <a:srcRect/>
          <a:stretch>
            <a:fillRect/>
          </a:stretch>
        </p:blipFill>
        <p:spPr bwMode="auto">
          <a:xfrm>
            <a:off x="7786710" y="428604"/>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نص 2"/>
          <p:cNvSpPr>
            <a:spLocks noGrp="1"/>
          </p:cNvSpPr>
          <p:nvPr>
            <p:ph type="body" idx="1"/>
          </p:nvPr>
        </p:nvSpPr>
        <p:spPr/>
        <p:txBody>
          <a:bodyPr/>
          <a:lstStyle/>
          <a:p>
            <a:endParaRPr lang="ar-SA"/>
          </a:p>
        </p:txBody>
      </p:sp>
      <p:sp>
        <p:nvSpPr>
          <p:cNvPr id="4" name="عنصر نائب للنص 3"/>
          <p:cNvSpPr>
            <a:spLocks noGrp="1"/>
          </p:cNvSpPr>
          <p:nvPr>
            <p:ph type="body" sz="half" idx="3"/>
          </p:nvPr>
        </p:nvSpPr>
        <p:spPr/>
        <p:txBody>
          <a:bodyPr/>
          <a:lstStyle/>
          <a:p>
            <a:endParaRPr lang="ar-SA"/>
          </a:p>
        </p:txBody>
      </p:sp>
      <p:pic>
        <p:nvPicPr>
          <p:cNvPr id="7" name="عنصر نائب للمحتوى 6"/>
          <p:cNvPicPr>
            <a:picLocks noGrp="1"/>
          </p:cNvPicPr>
          <p:nvPr>
            <p:ph sz="quarter" idx="2"/>
          </p:nvPr>
        </p:nvPicPr>
        <p:blipFill>
          <a:blip r:embed="rId3" cstate="print"/>
          <a:srcRect/>
          <a:stretch>
            <a:fillRect/>
          </a:stretch>
        </p:blipFill>
        <p:spPr bwMode="auto">
          <a:xfrm>
            <a:off x="571472" y="1857364"/>
            <a:ext cx="3429024" cy="392909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8" name="عنصر نائب للمحتوى 7"/>
          <p:cNvPicPr>
            <a:picLocks noGrp="1"/>
          </p:cNvPicPr>
          <p:nvPr>
            <p:ph sz="quarter" idx="4"/>
          </p:nvPr>
        </p:nvPicPr>
        <p:blipFill>
          <a:blip r:embed="rId4" cstate="print"/>
          <a:stretch>
            <a:fillRect/>
          </a:stretch>
        </p:blipFill>
        <p:spPr bwMode="auto">
          <a:xfrm>
            <a:off x="5459412" y="1953419"/>
            <a:ext cx="2667000" cy="2667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9" name="Picture 10" descr="titig"/>
          <p:cNvPicPr>
            <a:picLocks noChangeAspect="1" noChangeArrowheads="1" noCrop="1"/>
          </p:cNvPicPr>
          <p:nvPr/>
        </p:nvPicPr>
        <p:blipFill>
          <a:blip r:embed="rId5" cstate="print"/>
          <a:srcRect/>
          <a:stretch>
            <a:fillRect/>
          </a:stretch>
        </p:blipFill>
        <p:spPr bwMode="auto">
          <a:xfrm>
            <a:off x="0" y="5954713"/>
            <a:ext cx="1058862" cy="903287"/>
          </a:xfrm>
          <a:prstGeom prst="rect">
            <a:avLst/>
          </a:prstGeom>
          <a:noFill/>
        </p:spPr>
      </p:pic>
      <p:pic>
        <p:nvPicPr>
          <p:cNvPr id="10" name="Picture 10" descr="titig"/>
          <p:cNvPicPr>
            <a:picLocks noChangeAspect="1" noChangeArrowheads="1" noCrop="1"/>
          </p:cNvPicPr>
          <p:nvPr/>
        </p:nvPicPr>
        <p:blipFill>
          <a:blip r:embed="rId5" cstate="print"/>
          <a:srcRect/>
          <a:stretch>
            <a:fillRect/>
          </a:stretch>
        </p:blipFill>
        <p:spPr bwMode="auto">
          <a:xfrm>
            <a:off x="7929586" y="357166"/>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85720" y="1571612"/>
            <a:ext cx="8686800" cy="4525963"/>
          </a:xfrm>
        </p:spPr>
        <p:style>
          <a:lnRef idx="3">
            <a:schemeClr val="lt1"/>
          </a:lnRef>
          <a:fillRef idx="1">
            <a:schemeClr val="accent6"/>
          </a:fillRef>
          <a:effectRef idx="1">
            <a:schemeClr val="accent6"/>
          </a:effectRef>
          <a:fontRef idx="minor">
            <a:schemeClr val="lt1"/>
          </a:fontRef>
        </p:style>
        <p:txBody>
          <a:bodyPr/>
          <a:lstStyle/>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-Adams's </a:t>
            </a:r>
            <a:r>
              <a:rPr lang="en-US"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History of the United States of America is important book of both art and history. He used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poetic style to  help his readers  to feel the mood of the great events.</a:t>
            </a:r>
          </a:p>
          <a:p>
            <a:pPr algn="l">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 1904, Adams published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3" tooltip="Mont Saint Michel"/>
              </a:rPr>
              <a:t>Mont Saint Michel</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and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4" tooltip="Chartres"/>
              </a:rPr>
              <a:t>Chartres</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which is a guide book to two famous French religious sites, and a study of medieval society at the same</a:t>
            </a:r>
            <a:endParaRPr lang="ar-S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 name="Picture 10" descr="titig"/>
          <p:cNvPicPr>
            <a:picLocks noChangeAspect="1" noChangeArrowheads="1" noCrop="1"/>
          </p:cNvPicPr>
          <p:nvPr/>
        </p:nvPicPr>
        <p:blipFill>
          <a:blip r:embed="rId5" cstate="print"/>
          <a:srcRect/>
          <a:stretch>
            <a:fillRect/>
          </a:stretch>
        </p:blipFill>
        <p:spPr bwMode="auto">
          <a:xfrm>
            <a:off x="285720" y="5954713"/>
            <a:ext cx="1058862" cy="903287"/>
          </a:xfrm>
          <a:prstGeom prst="rect">
            <a:avLst/>
          </a:prstGeom>
          <a:noFill/>
        </p:spPr>
      </p:pic>
      <p:pic>
        <p:nvPicPr>
          <p:cNvPr id="5" name="Picture 10" descr="titig"/>
          <p:cNvPicPr>
            <a:picLocks noChangeAspect="1" noChangeArrowheads="1" noCrop="1"/>
          </p:cNvPicPr>
          <p:nvPr/>
        </p:nvPicPr>
        <p:blipFill>
          <a:blip r:embed="rId5" cstate="print"/>
          <a:srcRect/>
          <a:stretch>
            <a:fillRect/>
          </a:stretch>
        </p:blipFill>
        <p:spPr bwMode="auto">
          <a:xfrm>
            <a:off x="7786710" y="500042"/>
            <a:ext cx="1058862" cy="903287"/>
          </a:xfrm>
          <a:prstGeom prst="rect">
            <a:avLst/>
          </a:prstGeom>
          <a:noFill/>
        </p:spPr>
      </p:pic>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TotalTime>
  <Words>990</Words>
  <Application>Microsoft Office PowerPoint</Application>
  <PresentationFormat>عرض على الشاشة (3:4)‏</PresentationFormat>
  <Paragraphs>111</Paragraphs>
  <Slides>31</Slides>
  <Notes>30</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31</vt:i4>
      </vt:variant>
    </vt:vector>
  </HeadingPairs>
  <TitlesOfParts>
    <vt:vector size="33" baseType="lpstr">
      <vt:lpstr>رحلة</vt:lpstr>
      <vt:lpstr>Microsoft Office PowerPoint 97-2003 Presentation</vt:lpstr>
      <vt:lpstr>الشريحة 1</vt:lpstr>
      <vt:lpstr>At The turn of the Century </vt:lpstr>
      <vt:lpstr> </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Jack London   .</vt:lpstr>
      <vt:lpstr>الشريحة 16</vt:lpstr>
      <vt:lpstr>London’s works</vt:lpstr>
      <vt:lpstr>الشريحة 18</vt:lpstr>
      <vt:lpstr>الشريحة 19</vt:lpstr>
      <vt:lpstr>                 </vt:lpstr>
      <vt:lpstr>الشريحة 21</vt:lpstr>
      <vt:lpstr>الشريحة 22</vt:lpstr>
      <vt:lpstr>The famous Muckrakers, he believed in human goodness and was sure society  could be changed. His famous novel, the jungle  ,was a successful weapon in his fight for justice.</vt:lpstr>
      <vt:lpstr>)</vt:lpstr>
      <vt:lpstr>الشريحة 25</vt:lpstr>
      <vt:lpstr>” “Progressive Era”     “Muckraker Era</vt:lpstr>
      <vt:lpstr>الشريحة 27</vt:lpstr>
      <vt:lpstr>الشريحة 28</vt:lpstr>
      <vt:lpstr>Later life in Japan </vt:lpstr>
      <vt:lpstr>الشريحة 30</vt:lpstr>
      <vt:lpstr>الشريحة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ISDN</dc:creator>
  <cp:lastModifiedBy>عام</cp:lastModifiedBy>
  <cp:revision>121</cp:revision>
  <dcterms:created xsi:type="dcterms:W3CDTF">2010-03-15T14:49:27Z</dcterms:created>
  <dcterms:modified xsi:type="dcterms:W3CDTF">2010-03-21T22:12:36Z</dcterms:modified>
</cp:coreProperties>
</file>